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1695" cy="6858000"/>
  <p:notesSz cx="6858000" cy="12191695"/>
  <p:embeddedFontLst>
    <p:embeddedFont>
      <p:font typeface="Chivo"/>
      <p:regular r:id="rId201314"/>
    </p:embeddedFont>
    <p:embeddedFont>
      <p:font typeface="Chivo Bold"/>
      <p:regular r:id="rId201315"/>
    </p:embeddedFont>
    <p:embeddedFont>
      <p:font typeface="Chivo Mono"/>
      <p:regular r:id="rId201316"/>
    </p:embeddedFont>
    <p:embeddedFont>
      <p:font typeface="Chivo Mono Medium"/>
      <p:regular r:id="rId201317"/>
    </p:embeddedFont>
    <p:embeddedFont>
      <p:font typeface="Chivo Mono Bold"/>
      <p:regular r:id="rId201318"/>
    </p:embeddedFont>
    <p:embeddedFont>
      <p:font typeface="Gloock"/>
      <p:regular r:id="rId20131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 Id="rId201318" Target="fonts/201318.fntdata" Type="http://schemas.openxmlformats.org/officeDocument/2006/relationships/font"/><Relationship Id="rId201319" Target="fonts/201319.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2.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F7B6C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preencoded.png">
            <a:hlinkClick r:id="rId3" tooltip=""/>
          </p:cNvPr>
          <p:cNvPicPr>
            <a:picLocks noChangeAspect="1"/>
          </p:cNvPicPr>
          <p:nvPr/>
        </p:nvPicPr>
        <p:blipFill>
          <a:blip r:embed="rId2"/>
          <a:stretch>
            <a:fillRect/>
          </a:stretch>
        </p:blipFill>
        <p:spPr>
          <a:xfrm>
            <a:off x="11076875" y="65589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master 2">
    <p:bg>
      <p:bgPr>
        <a:solidFill>
          <a:srgbClr val="F7B6CD"/>
        </a:solidFill>
      </p:bgPr>
    </p:bg>
    <p:spTree>
      <p:nvGrpSpPr>
        <p:cNvPr id="1" name=""/>
        <p:cNvGrpSpPr/>
        <p:nvPr/>
      </p:nvGrpSpPr>
      <p:grpSpPr>
        <a:xfrm>
          <a:off x="0" y="0"/>
          <a:ext cx="0" cy="0"/>
          <a:chOff x="0" y="0"/>
          <a:chExt cx="0" cy="0"/>
        </a:xfrm>
      </p:grpSpPr>
      <p:pic>
        <p:nvPicPr>
          <p:cNvPr id="2" name="Image 0" descr="preencoded.png">
            <a:hlinkClick r:id="rId2" tooltip=""/>
          </p:cNvPr>
          <p:cNvPicPr>
            <a:picLocks noChangeAspect="1"/>
          </p:cNvPicPr>
          <p:nvPr/>
        </p:nvPicPr>
        <p:blipFill>
          <a:blip r:embed="rId1"/>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58786" y="2286000"/>
            <a:ext cx="6349841" cy="4389041"/>
          </a:xfrm>
          <a:prstGeom prst="rect">
            <a:avLst/>
          </a:prstGeom>
          <a:solidFill>
            <a:srgbClr val="F7B6CD"/>
          </a:solidFill>
          <a:ln/>
        </p:spPr>
      </p:sp>
      <p:sp>
        <p:nvSpPr>
          <p:cNvPr id="3" name="Text 1"/>
          <p:cNvSpPr/>
          <p:nvPr/>
        </p:nvSpPr>
        <p:spPr>
          <a:xfrm>
            <a:off x="914377" y="2658181"/>
            <a:ext cx="5638659" cy="2590800"/>
          </a:xfrm>
          <a:prstGeom prst="rect">
            <a:avLst/>
          </a:prstGeom>
          <a:noFill/>
          <a:ln/>
        </p:spPr>
        <p:txBody>
          <a:bodyPr wrap="square" lIns="0" tIns="0" rIns="0" bIns="0" rtlCol="0" anchor="t">
            <a:normAutofit/>
          </a:bodyPr>
          <a:lstStyle/>
          <a:p>
            <a:pPr algn="l" indent="0" marL="0">
              <a:lnSpc>
                <a:spcPct val="83000"/>
              </a:lnSpc>
              <a:buNone/>
            </a:pPr>
            <a:r>
              <a:rPr lang="en-US" sz="3400" spc="-34" kern="100" dirty="0">
                <a:solidFill>
                  <a:srgbClr val="000000"/>
                </a:solidFill>
                <a:latin typeface="Gloock" pitchFamily="34" charset="0"/>
                <a:ea typeface="Gloock" pitchFamily="34" charset="-122"/>
                <a:cs typeface="Gloock" pitchFamily="34" charset="0"/>
              </a:rPr>
              <a:t>HEALTHY WOMEN, STRONG UNION; POSITIONING SSANU WOMEN FOR LEADERSHIP AND NATIONAL RELEVANCE</a:t>
            </a:r>
            <a:endParaRPr lang="en-US" sz="3400" dirty="0"/>
          </a:p>
        </p:txBody>
      </p:sp>
      <p:sp>
        <p:nvSpPr>
          <p:cNvPr id="4" name="Text 2"/>
          <p:cNvSpPr/>
          <p:nvPr/>
        </p:nvSpPr>
        <p:spPr>
          <a:xfrm>
            <a:off x="914377" y="5386705"/>
            <a:ext cx="5638659" cy="960041"/>
          </a:xfrm>
          <a:prstGeom prst="rect">
            <a:avLst/>
          </a:prstGeom>
          <a:noFill/>
          <a:ln/>
        </p:spPr>
        <p:txBody>
          <a:bodyPr wrap="square" lIns="0" tIns="0" rIns="0" bIns="0" rtlCol="0" anchor="t">
            <a:normAutofit/>
          </a:bodyPr>
          <a:lstStyle/>
          <a:p>
            <a:pPr algn="l" indent="0" marL="0">
              <a:lnSpc>
                <a:spcPct val="112000"/>
              </a:lnSpc>
              <a:buNone/>
            </a:pPr>
            <a:r>
              <a:rPr lang="en-US" sz="1400" dirty="0">
                <a:solidFill>
                  <a:srgbClr val="2B0A14"/>
                </a:solidFill>
                <a:latin typeface="Chivo Mono" pitchFamily="34" charset="0"/>
                <a:ea typeface="Chivo Mono" pitchFamily="34" charset="-122"/>
                <a:cs typeface="Chivo Mono" pitchFamily="34" charset="0"/>
              </a:rPr>
              <a:t>A KEYNOTE ADDRESS DELIVERED BY DR. ASABE VILITA BASHIR AT THE 2026 SSANU NATIONAL ANNUAL WOMEN’S CONFERENCE HELD ON TUESDAY 27TH OCTOBER, AT THE NATIONAL UNIVERSITIES COMMISSION, MAITAMA, ABUJA.</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58786" y="511969"/>
            <a:ext cx="2583889" cy="174625"/>
          </a:xfrm>
          <a:prstGeom prst="rect">
            <a:avLst/>
          </a:prstGeom>
          <a:noFill/>
          <a:ln/>
        </p:spPr>
        <p:txBody>
          <a:bodyPr wrap="none" lIns="0" tIns="0" rIns="0" bIns="0" rtlCol="0" anchor="t"/>
          <a:lstStyle/>
          <a:p>
            <a:pPr algn="l" indent="0" marL="0">
              <a:lnSpc>
                <a:spcPct val="104000"/>
              </a:lnSpc>
              <a:buNone/>
            </a:pPr>
            <a:r>
              <a:rPr lang="en-US" sz="1100" spc="66" kern="100" dirty="0">
                <a:solidFill>
                  <a:srgbClr val="5E2336"/>
                </a:solidFill>
                <a:latin typeface="Chivo Mono Medium" pitchFamily="34" charset="0"/>
                <a:ea typeface="Chivo Mono Medium" pitchFamily="34" charset="-122"/>
                <a:cs typeface="Chivo Mono Medium" pitchFamily="34" charset="0"/>
              </a:rPr>
              <a:t>OPENING REMARKS</a:t>
            </a:r>
            <a:endParaRPr lang="en-US" sz="1100" dirty="0"/>
          </a:p>
        </p:txBody>
      </p:sp>
      <p:sp>
        <p:nvSpPr>
          <p:cNvPr id="3" name="Text 1"/>
          <p:cNvSpPr/>
          <p:nvPr/>
        </p:nvSpPr>
        <p:spPr>
          <a:xfrm>
            <a:off x="558786" y="1016635"/>
            <a:ext cx="2279097" cy="949920"/>
          </a:xfrm>
          <a:prstGeom prst="rect">
            <a:avLst/>
          </a:prstGeom>
          <a:noFill/>
          <a:ln/>
        </p:spPr>
        <p:txBody>
          <a:bodyPr wrap="none" lIns="0" tIns="0" rIns="0" bIns="0" rtlCol="0" anchor="t"/>
          <a:lstStyle/>
          <a:p>
            <a:pPr algn="l" indent="0" marL="0">
              <a:lnSpc>
                <a:spcPct val="71000"/>
              </a:lnSpc>
              <a:buNone/>
            </a:pPr>
            <a:r>
              <a:rPr lang="en-US" sz="8800" spc="-176" kern="100" dirty="0">
                <a:solidFill>
                  <a:srgbClr val="BA101C"/>
                </a:solidFill>
                <a:latin typeface="Gloock" pitchFamily="34" charset="0"/>
                <a:ea typeface="Gloock" pitchFamily="34" charset="-122"/>
                <a:cs typeface="Gloock" pitchFamily="34" charset="0"/>
              </a:rPr>
              <a:t>00</a:t>
            </a:r>
            <a:endParaRPr lang="en-US" sz="8800" dirty="0"/>
          </a:p>
        </p:txBody>
      </p:sp>
      <p:sp>
        <p:nvSpPr>
          <p:cNvPr id="4" name="Text 2"/>
          <p:cNvSpPr/>
          <p:nvPr/>
        </p:nvSpPr>
        <p:spPr>
          <a:xfrm>
            <a:off x="558786" y="5391864"/>
            <a:ext cx="2279097" cy="960041"/>
          </a:xfrm>
          <a:prstGeom prst="rect">
            <a:avLst/>
          </a:prstGeom>
          <a:noFill/>
          <a:ln/>
        </p:spPr>
        <p:txBody>
          <a:bodyPr wrap="square" lIns="0" tIns="0" rIns="0" bIns="0" rtlCol="0" anchor="t">
            <a:normAutofit/>
          </a:bodyPr>
          <a:lstStyle/>
          <a:p>
            <a:pPr algn="l" indent="0" marL="0">
              <a:lnSpc>
                <a:spcPct val="112000"/>
              </a:lnSpc>
              <a:buNone/>
            </a:pPr>
            <a:r>
              <a:rPr lang="en-US" sz="1400" dirty="0">
                <a:solidFill>
                  <a:srgbClr val="2B0A14"/>
                </a:solidFill>
                <a:latin typeface="Chivo Mono" pitchFamily="34" charset="0"/>
                <a:ea typeface="Chivo Mono" pitchFamily="34" charset="-122"/>
                <a:cs typeface="Chivo Mono" pitchFamily="34" charset="0"/>
              </a:rPr>
              <a:t>Dr. Asabe Vilita Bashir</a:t>
            </a:r>
            <a:endParaRPr lang="en-US" sz="1400" dirty="0"/>
          </a:p>
          <a:p>
            <a:pPr algn="l" indent="0" marL="0">
              <a:lnSpc>
                <a:spcPct val="112000"/>
              </a:lnSpc>
              <a:buNone/>
            </a:pPr>
            <a:r>
              <a:rPr lang="en-US" sz="1400" dirty="0">
                <a:solidFill>
                  <a:srgbClr val="2B0A14"/>
                </a:solidFill>
                <a:latin typeface="Chivo Mono" pitchFamily="34" charset="0"/>
                <a:ea typeface="Chivo Mono" pitchFamily="34" charset="-122"/>
                <a:cs typeface="Chivo Mono" pitchFamily="34" charset="0"/>
              </a:rPr>
              <a:t>Keynote Address · NUC Abuja</a:t>
            </a:r>
            <a:endParaRPr lang="en-US" sz="1400" dirty="0"/>
          </a:p>
        </p:txBody>
      </p:sp>
      <p:sp>
        <p:nvSpPr>
          <p:cNvPr id="5" name="Text 3"/>
          <p:cNvSpPr/>
          <p:nvPr/>
        </p:nvSpPr>
        <p:spPr>
          <a:xfrm>
            <a:off x="3447468" y="562682"/>
            <a:ext cx="8185441" cy="558800"/>
          </a:xfrm>
          <a:prstGeom prst="rect">
            <a:avLst/>
          </a:prstGeom>
          <a:noFill/>
          <a:ln/>
        </p:spPr>
        <p:txBody>
          <a:bodyPr wrap="none" lIns="0" tIns="0" rIns="0" bIns="0" rtlCol="0" anchor="t"/>
          <a:lstStyle/>
          <a:p>
            <a:pPr algn="l" indent="0" marL="0">
              <a:lnSpc>
                <a:spcPct val="83000"/>
              </a:lnSpc>
              <a:buNone/>
            </a:pPr>
            <a:r>
              <a:rPr lang="en-US" sz="4400" spc="-44" kern="100" dirty="0">
                <a:solidFill>
                  <a:srgbClr val="2B0A14"/>
                </a:solidFill>
                <a:latin typeface="Gloock" pitchFamily="34" charset="0"/>
                <a:ea typeface="Gloock" pitchFamily="34" charset="-122"/>
                <a:cs typeface="Gloock" pitchFamily="34" charset="0"/>
              </a:rPr>
              <a:t>PROTOCOL</a:t>
            </a:r>
            <a:endParaRPr lang="en-US" sz="4400" dirty="0"/>
          </a:p>
        </p:txBody>
      </p:sp>
      <p:sp>
        <p:nvSpPr>
          <p:cNvPr id="6" name="Text 4"/>
          <p:cNvSpPr/>
          <p:nvPr/>
        </p:nvSpPr>
        <p:spPr>
          <a:xfrm>
            <a:off x="3447468" y="1257300"/>
            <a:ext cx="8185441" cy="906661"/>
          </a:xfrm>
          <a:prstGeom prst="rect">
            <a:avLst/>
          </a:prstGeom>
          <a:noFill/>
          <a:ln/>
        </p:spPr>
        <p:txBody>
          <a:bodyPr wrap="square" lIns="0" tIns="0" rIns="0" bIns="0" rtlCol="0" anchor="t">
            <a:normAutofit/>
          </a:bodyPr>
          <a:lstStyle/>
          <a:p>
            <a:pPr algn="l" indent="0" marL="0">
              <a:lnSpc>
                <a:spcPct val="117000"/>
              </a:lnSpc>
              <a:buNone/>
            </a:pPr>
            <a:r>
              <a:rPr lang="en-US" sz="1700" dirty="0">
                <a:solidFill>
                  <a:srgbClr val="2B0A14"/>
                </a:solidFill>
                <a:latin typeface="Chivo" pitchFamily="34" charset="0"/>
                <a:ea typeface="Chivo" pitchFamily="34" charset="-122"/>
                <a:cs typeface="Chivo" pitchFamily="34" charset="0"/>
              </a:rPr>
              <a:t>I am indeed delighted to join you at this very important and timely conference, which addresses a critical issue: the well-being, leadership, and national relevance of women in the labour  movement.</a:t>
            </a:r>
            <a:endParaRPr lang="en-US" sz="1700" dirty="0"/>
          </a:p>
        </p:txBody>
      </p:sp>
      <p:sp>
        <p:nvSpPr>
          <p:cNvPr id="7" name="Text 5"/>
          <p:cNvSpPr/>
          <p:nvPr/>
        </p:nvSpPr>
        <p:spPr>
          <a:xfrm>
            <a:off x="3447468" y="2335411"/>
            <a:ext cx="8185441" cy="16002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2B0A14"/>
                </a:solidFill>
                <a:latin typeface="Chivo" pitchFamily="34" charset="0"/>
                <a:ea typeface="Chivo" pitchFamily="34" charset="-122"/>
                <a:cs typeface="Chivo" pitchFamily="34" charset="0"/>
              </a:rPr>
              <a:t>I commend  Senior Staff Association of  Nigerian  Universities(SSANU ) for choosing the theme “Healthy Women, Strong Union: Positioning SSANU Women for Leadership and National Relevance.” Therefore, the theme goes beyond a conference's discussion. The theme is a call for social change, reorientation, and transformation on how women's health is prioritized, how women's contributions are valued, and how women's leadership potential is realized.</a:t>
            </a:r>
            <a:endParaRPr lang="en-US" sz="1500" dirty="0"/>
          </a:p>
        </p:txBody>
      </p:sp>
      <p:sp>
        <p:nvSpPr>
          <p:cNvPr id="8" name="Shape 6"/>
          <p:cNvSpPr/>
          <p:nvPr/>
        </p:nvSpPr>
        <p:spPr>
          <a:xfrm>
            <a:off x="3447468" y="4153098"/>
            <a:ext cx="8185342" cy="31651"/>
          </a:xfrm>
          <a:prstGeom prst="roundRect">
            <a:avLst>
              <a:gd name="adj" fmla="val 49998"/>
            </a:avLst>
          </a:prstGeom>
          <a:solidFill>
            <a:srgbClr val="2B0A14"/>
          </a:solidFill>
          <a:ln/>
        </p:spPr>
      </p:sp>
      <p:sp>
        <p:nvSpPr>
          <p:cNvPr id="9" name="Text 7"/>
          <p:cNvSpPr/>
          <p:nvPr/>
        </p:nvSpPr>
        <p:spPr>
          <a:xfrm>
            <a:off x="3447468" y="4402336"/>
            <a:ext cx="8185441" cy="5334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2B0A14"/>
                </a:solidFill>
                <a:latin typeface="Chivo" pitchFamily="34" charset="0"/>
                <a:ea typeface="Chivo" pitchFamily="34" charset="-122"/>
                <a:cs typeface="Chivo" pitchFamily="34" charset="0"/>
              </a:rPr>
              <a:t>My address will focus on 6(six) interconnected pillars: (1)women's well-being, (2)union strength, (3)leadership development</a:t>
            </a:r>
            <a:endParaRPr lang="en-US" sz="1500" dirty="0"/>
          </a:p>
        </p:txBody>
      </p:sp>
      <p:sp>
        <p:nvSpPr>
          <p:cNvPr id="10" name="Text 8"/>
          <p:cNvSpPr/>
          <p:nvPr/>
        </p:nvSpPr>
        <p:spPr>
          <a:xfrm>
            <a:off x="3447468" y="5212755"/>
            <a:ext cx="2728447" cy="174625"/>
          </a:xfrm>
          <a:prstGeom prst="rect">
            <a:avLst/>
          </a:prstGeom>
          <a:noFill/>
          <a:ln/>
        </p:spPr>
        <p:txBody>
          <a:bodyPr wrap="none" lIns="0" tIns="0" rIns="0" bIns="0" rtlCol="0" anchor="t"/>
          <a:lstStyle/>
          <a:p>
            <a:pPr algn="l" indent="0" marL="0">
              <a:lnSpc>
                <a:spcPct val="104000"/>
              </a:lnSpc>
              <a:buNone/>
            </a:pPr>
            <a:r>
              <a:rPr lang="en-US" sz="1100" spc="66" kern="100" dirty="0">
                <a:solidFill>
                  <a:srgbClr val="2B0A14"/>
                </a:solidFill>
                <a:latin typeface="Chivo Mono Medium" pitchFamily="34" charset="0"/>
                <a:ea typeface="Chivo Mono Medium" pitchFamily="34" charset="-122"/>
                <a:cs typeface="Chivo Mono Medium" pitchFamily="34" charset="0"/>
              </a:rPr>
              <a:t>(4) NATIONAL INFLUENCE.</a:t>
            </a:r>
            <a:endParaRPr lang="en-US" sz="1100" dirty="0"/>
          </a:p>
        </p:txBody>
      </p:sp>
      <p:sp>
        <p:nvSpPr>
          <p:cNvPr id="11" name="Text 9"/>
          <p:cNvSpPr/>
          <p:nvPr/>
        </p:nvSpPr>
        <p:spPr>
          <a:xfrm>
            <a:off x="6328311" y="5212755"/>
            <a:ext cx="2423655" cy="349250"/>
          </a:xfrm>
          <a:prstGeom prst="rect">
            <a:avLst/>
          </a:prstGeom>
          <a:noFill/>
          <a:ln/>
        </p:spPr>
        <p:txBody>
          <a:bodyPr wrap="square" lIns="0" tIns="0" rIns="0" bIns="0" rtlCol="0" anchor="t">
            <a:normAutofit/>
          </a:bodyPr>
          <a:lstStyle/>
          <a:p>
            <a:pPr algn="l" indent="0" marL="0">
              <a:lnSpc>
                <a:spcPct val="104000"/>
              </a:lnSpc>
              <a:buNone/>
            </a:pPr>
            <a:r>
              <a:rPr lang="en-US" sz="1100" spc="66" kern="100" dirty="0">
                <a:solidFill>
                  <a:srgbClr val="2B0A14"/>
                </a:solidFill>
                <a:latin typeface="Chivo Mono Medium" pitchFamily="34" charset="0"/>
                <a:ea typeface="Chivo Mono Medium" pitchFamily="34" charset="-122"/>
                <a:cs typeface="Chivo Mono Medium" pitchFamily="34" charset="0"/>
              </a:rPr>
              <a:t>(5)A PRACTICAL AGENDA FOR SSANU</a:t>
            </a:r>
            <a:endParaRPr lang="en-US" sz="1100" dirty="0"/>
          </a:p>
        </p:txBody>
      </p:sp>
      <p:sp>
        <p:nvSpPr>
          <p:cNvPr id="12" name="Text 10"/>
          <p:cNvSpPr/>
          <p:nvPr/>
        </p:nvSpPr>
        <p:spPr>
          <a:xfrm>
            <a:off x="9056759" y="5212755"/>
            <a:ext cx="2576150" cy="174625"/>
          </a:xfrm>
          <a:prstGeom prst="rect">
            <a:avLst/>
          </a:prstGeom>
          <a:noFill/>
          <a:ln/>
        </p:spPr>
        <p:txBody>
          <a:bodyPr wrap="none" lIns="0" tIns="0" rIns="0" bIns="0" rtlCol="0" anchor="t"/>
          <a:lstStyle/>
          <a:p>
            <a:pPr algn="l" indent="0" marL="0">
              <a:lnSpc>
                <a:spcPct val="104000"/>
              </a:lnSpc>
              <a:buNone/>
            </a:pPr>
            <a:r>
              <a:rPr lang="en-US" sz="1100" spc="66" kern="100" dirty="0">
                <a:solidFill>
                  <a:srgbClr val="2B0A14"/>
                </a:solidFill>
                <a:latin typeface="Chivo Mono Medium" pitchFamily="34" charset="0"/>
                <a:ea typeface="Chivo Mono Medium" pitchFamily="34" charset="-122"/>
                <a:cs typeface="Chivo Mono Medium" pitchFamily="34" charset="0"/>
              </a:rPr>
              <a:t>(6)THE CHARGE</a:t>
            </a:r>
            <a:endParaRPr lang="en-US" sz="1100" dirty="0"/>
          </a:p>
        </p:txBody>
      </p:sp>
      <p:sp>
        <p:nvSpPr>
          <p:cNvPr id="13" name="Shape 11"/>
          <p:cNvSpPr/>
          <p:nvPr/>
        </p:nvSpPr>
        <p:spPr>
          <a:xfrm>
            <a:off x="3136325" y="508000"/>
            <a:ext cx="12700" cy="5842000"/>
          </a:xfrm>
          <a:prstGeom prst="rect">
            <a:avLst/>
          </a:prstGeom>
          <a:solidFill>
            <a:srgbClr val="2B0A14"/>
          </a:solidFill>
          <a:ln/>
        </p:spPr>
      </p:sp>
      <p:sp>
        <p:nvSpPr>
          <p:cNvPr id="14" name="Shape 12"/>
          <p:cNvSpPr/>
          <p:nvPr/>
        </p:nvSpPr>
        <p:spPr>
          <a:xfrm>
            <a:off x="6169565" y="5107186"/>
            <a:ext cx="12700" cy="552450"/>
          </a:xfrm>
          <a:prstGeom prst="rect">
            <a:avLst/>
          </a:prstGeom>
          <a:solidFill>
            <a:srgbClr val="2B0A14"/>
          </a:solidFill>
          <a:ln/>
        </p:spPr>
      </p:sp>
      <p:sp>
        <p:nvSpPr>
          <p:cNvPr id="15" name="Shape 13"/>
          <p:cNvSpPr/>
          <p:nvPr/>
        </p:nvSpPr>
        <p:spPr>
          <a:xfrm>
            <a:off x="8898013" y="5107186"/>
            <a:ext cx="12700" cy="552450"/>
          </a:xfrm>
          <a:prstGeom prst="rect">
            <a:avLst/>
          </a:prstGeom>
          <a:solidFill>
            <a:srgbClr val="2B0A14"/>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06390" y="318135"/>
            <a:ext cx="8330992" cy="289520"/>
          </a:xfrm>
          <a:prstGeom prst="rect">
            <a:avLst/>
          </a:prstGeom>
          <a:noFill/>
          <a:ln/>
        </p:spPr>
        <p:txBody>
          <a:bodyPr wrap="none" lIns="0" tIns="0" rIns="0" bIns="0" rtlCol="0" anchor="t"/>
          <a:lstStyle/>
          <a:p>
            <a:pPr algn="l" indent="0" marL="0">
              <a:lnSpc>
                <a:spcPct val="100000"/>
              </a:lnSpc>
              <a:buNone/>
            </a:pPr>
            <a:r>
              <a:rPr lang="en-US" sz="1900" b="1" dirty="0">
                <a:solidFill>
                  <a:srgbClr val="2B0A14"/>
                </a:solidFill>
                <a:latin typeface="Chivo Bold" pitchFamily="34" charset="0"/>
                <a:ea typeface="Chivo Bold" pitchFamily="34" charset="-122"/>
                <a:cs typeface="Chivo Bold" pitchFamily="34" charset="0"/>
              </a:rPr>
              <a:t>PILLAR 1. A HEALTHY WOMAN IS THE FOUNDATION</a:t>
            </a:r>
            <a:endParaRPr lang="en-US" sz="1900" dirty="0"/>
          </a:p>
        </p:txBody>
      </p:sp>
      <p:sp>
        <p:nvSpPr>
          <p:cNvPr id="3" name="Text 1"/>
          <p:cNvSpPr/>
          <p:nvPr/>
        </p:nvSpPr>
        <p:spPr>
          <a:xfrm>
            <a:off x="406390" y="730845"/>
            <a:ext cx="8330992" cy="5419229"/>
          </a:xfrm>
          <a:prstGeom prst="rect">
            <a:avLst/>
          </a:prstGeom>
          <a:noFill/>
          <a:ln/>
        </p:spPr>
        <p:txBody>
          <a:bodyPr wrap="square" lIns="0" tIns="0" rIns="0" bIns="0" rtlCol="0" anchor="t">
            <a:normAutofit/>
          </a:bodyPr>
          <a:lstStyle/>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Distinguished Guests, Ladies and Gentlemen, you will all agree with me that a healthy woman is an asset to her family, workplace, union, organization and the nation at large. Women's health, however, extends beyond physical fitness to include mental, emotional, and financial wellbeing.</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It is also a known fact that Women across all sectors of the economy especially in universities often balance professional responsibilities with family and caregiving demands. In doing so, many neglect their own needs.</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We must theregore  change this culture.</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Women need access to preventive healthcare, regular medical check-ups, proper nutrition, physical activity, and adequate rest. Women are also expected to receive attention, with supportive environments that allow her to seek help without been stigmatized.</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It is also important to state that the financial wellbeing of our women should not be neglected while also noting that financial literacy, savings, investment knowledge, and economic independence strengthen women's confidence and ability to make informed decisions.</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SSANU should therefore integrate wellness initiatives, health education, stress management, and financial literacy into its programmes. This is because a strong union must recognize that women’s health is not a private concern alone but an essential component of staff welfare and organizational effectiveness.</a:t>
            </a:r>
            <a:endParaRPr lang="en-US" sz="1300" dirty="0"/>
          </a:p>
          <a:p>
            <a:pPr algn="l" indent="0" marL="0">
              <a:lnSpc>
                <a:spcPct val="117000"/>
              </a:lnSpc>
              <a:buNone/>
            </a:pPr>
            <a:r>
              <a:rPr lang="en-US" sz="1300" dirty="0">
                <a:solidFill>
                  <a:srgbClr val="2B0A14"/>
                </a:solidFill>
                <a:latin typeface="Chivo" pitchFamily="34" charset="0"/>
                <a:ea typeface="Chivo" pitchFamily="34" charset="-122"/>
                <a:cs typeface="Chivo" pitchFamily="34" charset="0"/>
              </a:rPr>
              <a:t>On the other hand, I wish to advise  women to take good care of themselves because it is only a woman who prioritizes her wellbeing that is better equipped to serve, contribute and lead.</a:t>
            </a:r>
            <a:endParaRPr lang="en-US" sz="1300" dirty="0"/>
          </a:p>
        </p:txBody>
      </p:sp>
      <p:pic>
        <p:nvPicPr>
          <p:cNvPr id="4" name="Image 0" descr="preencoded.png">    </p:cNvPr>
          <p:cNvPicPr>
            <a:picLocks noChangeAspect="1"/>
          </p:cNvPicPr>
          <p:nvPr/>
        </p:nvPicPr>
        <p:blipFill>
          <a:blip r:embed="rId1"/>
          <a:stretch>
            <a:fillRect/>
          </a:stretch>
        </p:blipFill>
        <p:spPr>
          <a:xfrm>
            <a:off x="9143771" y="0"/>
            <a:ext cx="3047924"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58786" y="257810"/>
            <a:ext cx="1960811" cy="949920"/>
          </a:xfrm>
          <a:prstGeom prst="rect">
            <a:avLst/>
          </a:prstGeom>
          <a:noFill/>
          <a:ln/>
        </p:spPr>
        <p:txBody>
          <a:bodyPr wrap="none" lIns="0" tIns="0" rIns="0" bIns="0" rtlCol="0" anchor="t"/>
          <a:lstStyle/>
          <a:p>
            <a:pPr algn="l" indent="0" marL="0">
              <a:lnSpc>
                <a:spcPct val="71000"/>
              </a:lnSpc>
              <a:buNone/>
            </a:pPr>
            <a:r>
              <a:rPr lang="en-US" sz="8800" spc="-176" kern="100" dirty="0">
                <a:solidFill>
                  <a:srgbClr val="BA101C"/>
                </a:solidFill>
                <a:latin typeface="Gloock" pitchFamily="34" charset="0"/>
                <a:ea typeface="Gloock" pitchFamily="34" charset="-122"/>
                <a:cs typeface="Gloock" pitchFamily="34" charset="0"/>
              </a:rPr>
              <a:t>02</a:t>
            </a:r>
            <a:endParaRPr lang="en-US" sz="8800" dirty="0"/>
          </a:p>
        </p:txBody>
      </p:sp>
      <p:sp>
        <p:nvSpPr>
          <p:cNvPr id="3" name="Text 1"/>
          <p:cNvSpPr/>
          <p:nvPr/>
        </p:nvSpPr>
        <p:spPr>
          <a:xfrm>
            <a:off x="558786" y="1157089"/>
            <a:ext cx="2214805" cy="174625"/>
          </a:xfrm>
          <a:prstGeom prst="rect">
            <a:avLst/>
          </a:prstGeom>
          <a:noFill/>
          <a:ln/>
        </p:spPr>
        <p:txBody>
          <a:bodyPr wrap="none" lIns="0" tIns="0" rIns="0" bIns="0" rtlCol="0" anchor="t"/>
          <a:lstStyle/>
          <a:p>
            <a:pPr algn="l" indent="0" marL="0">
              <a:lnSpc>
                <a:spcPct val="104000"/>
              </a:lnSpc>
              <a:buNone/>
            </a:pPr>
            <a:r>
              <a:rPr lang="en-US" sz="1100" spc="66" kern="100" dirty="0">
                <a:solidFill>
                  <a:srgbClr val="5E2336"/>
                </a:solidFill>
                <a:latin typeface="Chivo Mono Medium" pitchFamily="34" charset="0"/>
                <a:ea typeface="Chivo Mono Medium" pitchFamily="34" charset="-122"/>
                <a:cs typeface="Chivo Mono Medium" pitchFamily="34" charset="0"/>
              </a:rPr>
              <a:t>PILLAR TWO</a:t>
            </a:r>
            <a:endParaRPr lang="en-US" sz="1100" dirty="0"/>
          </a:p>
        </p:txBody>
      </p:sp>
      <p:sp>
        <p:nvSpPr>
          <p:cNvPr id="4" name="Text 2"/>
          <p:cNvSpPr/>
          <p:nvPr/>
        </p:nvSpPr>
        <p:spPr>
          <a:xfrm>
            <a:off x="558786" y="5587028"/>
            <a:ext cx="1960811" cy="1200051"/>
          </a:xfrm>
          <a:prstGeom prst="rect">
            <a:avLst/>
          </a:prstGeom>
          <a:noFill/>
          <a:ln/>
        </p:spPr>
        <p:txBody>
          <a:bodyPr wrap="square" lIns="0" tIns="0" rIns="0" bIns="0" rtlCol="0" anchor="t">
            <a:normAutofit/>
          </a:bodyPr>
          <a:lstStyle/>
          <a:p>
            <a:pPr algn="l" indent="0" marL="0">
              <a:lnSpc>
                <a:spcPct val="112000"/>
              </a:lnSpc>
              <a:buNone/>
            </a:pPr>
            <a:r>
              <a:rPr lang="en-US" sz="1400" dirty="0">
                <a:solidFill>
                  <a:srgbClr val="2B0A14"/>
                </a:solidFill>
                <a:latin typeface="Chivo Mono" pitchFamily="34" charset="0"/>
                <a:ea typeface="Chivo Mono" pitchFamily="34" charset="-122"/>
                <a:cs typeface="Chivo Mono" pitchFamily="34" charset="0"/>
              </a:rPr>
              <a:t>From supporting union activities to shaping policies and negotiations.</a:t>
            </a:r>
            <a:endParaRPr lang="en-US" sz="1400" dirty="0"/>
          </a:p>
        </p:txBody>
      </p:sp>
      <p:sp>
        <p:nvSpPr>
          <p:cNvPr id="5" name="Text 3"/>
          <p:cNvSpPr/>
          <p:nvPr/>
        </p:nvSpPr>
        <p:spPr>
          <a:xfrm>
            <a:off x="3078383" y="118181"/>
            <a:ext cx="8554526" cy="863600"/>
          </a:xfrm>
          <a:prstGeom prst="rect">
            <a:avLst/>
          </a:prstGeom>
          <a:noFill/>
          <a:ln/>
        </p:spPr>
        <p:txBody>
          <a:bodyPr wrap="square" lIns="0" tIns="0" rIns="0" bIns="0" rtlCol="0" anchor="t">
            <a:normAutofit/>
          </a:bodyPr>
          <a:lstStyle/>
          <a:p>
            <a:pPr algn="l" indent="0" marL="0">
              <a:lnSpc>
                <a:spcPct val="83000"/>
              </a:lnSpc>
              <a:buNone/>
            </a:pPr>
            <a:r>
              <a:rPr lang="en-US" sz="3400" spc="-34" kern="100" dirty="0">
                <a:solidFill>
                  <a:srgbClr val="2B0A14"/>
                </a:solidFill>
                <a:latin typeface="Gloock" pitchFamily="34" charset="0"/>
                <a:ea typeface="Gloock" pitchFamily="34" charset="-122"/>
                <a:cs typeface="Gloock" pitchFamily="34" charset="0"/>
              </a:rPr>
              <a:t>PILLAR 2. A STRONG UNION REQUIRES ACTIVE WOMEN'S PARTICIPATIO:</a:t>
            </a:r>
            <a:endParaRPr lang="en-US" sz="3400" dirty="0"/>
          </a:p>
        </p:txBody>
      </p:sp>
      <p:sp>
        <p:nvSpPr>
          <p:cNvPr id="6" name="Text 4"/>
          <p:cNvSpPr/>
          <p:nvPr/>
        </p:nvSpPr>
        <p:spPr>
          <a:xfrm>
            <a:off x="3078383" y="1130300"/>
            <a:ext cx="8554526" cy="2131913"/>
          </a:xfrm>
          <a:prstGeom prst="rect">
            <a:avLst/>
          </a:prstGeom>
          <a:noFill/>
          <a:ln/>
        </p:spPr>
        <p:txBody>
          <a:bodyPr wrap="square" lIns="0" tIns="0" rIns="0" bIns="0" rtlCol="0" anchor="t"/>
          <a:lstStyle/>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The strength of a union lies in its unity, commitment, and ability to represent the interests of all its members.</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Women contribute valuable skills in organization, negotiation, conflict resolution, and relationship management. Their participation strengthens collective bargaining, staff welfare, and institutional development.</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Despite these valuable skills, women are most times relegated to mobilization and administrative support thereby denied access to strategic decision-making positions.</a:t>
            </a:r>
            <a:endParaRPr lang="en-US" sz="1300" dirty="0"/>
          </a:p>
          <a:p>
            <a:pPr algn="l" indent="0" marL="0">
              <a:lnSpc>
                <a:spcPct val="117000"/>
              </a:lnSpc>
              <a:buNone/>
            </a:pPr>
            <a:r>
              <a:rPr lang="en-US" sz="1300" b="1" dirty="0">
                <a:solidFill>
                  <a:srgbClr val="2B0A14"/>
                </a:solidFill>
                <a:latin typeface="Chivo Bold" pitchFamily="34" charset="0"/>
                <a:ea typeface="Chivo Bold" pitchFamily="34" charset="-122"/>
                <a:cs typeface="Chivo Bold" pitchFamily="34" charset="0"/>
              </a:rPr>
              <a:t>Please SSANU, try and change this imbalance.</a:t>
            </a:r>
            <a:endParaRPr lang="en-US" sz="1300" dirty="0"/>
          </a:p>
        </p:txBody>
      </p:sp>
      <p:sp>
        <p:nvSpPr>
          <p:cNvPr id="7" name="Text 5"/>
          <p:cNvSpPr/>
          <p:nvPr/>
        </p:nvSpPr>
        <p:spPr>
          <a:xfrm>
            <a:off x="3078383" y="3541613"/>
            <a:ext cx="4099418" cy="1155402"/>
          </a:xfrm>
          <a:prstGeom prst="rect">
            <a:avLst/>
          </a:prstGeom>
          <a:noFill/>
          <a:ln/>
        </p:spPr>
        <p:txBody>
          <a:bodyPr wrap="square" lIns="0" tIns="0" rIns="0" bIns="0" rtlCol="0" anchor="t">
            <a:normAutofit/>
          </a:bodyPr>
          <a:lstStyle/>
          <a:p>
            <a:pPr algn="l" indent="0" marL="0">
              <a:lnSpc>
                <a:spcPct val="117000"/>
              </a:lnSpc>
              <a:buNone/>
            </a:pPr>
            <a:r>
              <a:rPr lang="en-US" sz="1300" dirty="0">
                <a:solidFill>
                  <a:srgbClr val="2B0A14"/>
                </a:solidFill>
                <a:latin typeface="Chivo" pitchFamily="34" charset="0"/>
                <a:ea typeface="Chivo" pitchFamily="34" charset="-122"/>
                <a:cs typeface="Chivo" pitchFamily="34" charset="0"/>
              </a:rPr>
              <a:t>SSANU women must move beyond supporting union activities to influencing policies, participating in negotiations and occupying leadership positions where they will contribute to the growth of the union and national development.</a:t>
            </a:r>
            <a:endParaRPr lang="en-US" sz="1300" dirty="0"/>
          </a:p>
        </p:txBody>
      </p:sp>
      <p:sp>
        <p:nvSpPr>
          <p:cNvPr id="8" name="Text 6"/>
          <p:cNvSpPr/>
          <p:nvPr/>
        </p:nvSpPr>
        <p:spPr>
          <a:xfrm>
            <a:off x="3078383" y="4824016"/>
            <a:ext cx="4099418" cy="924322"/>
          </a:xfrm>
          <a:prstGeom prst="rect">
            <a:avLst/>
          </a:prstGeom>
          <a:noFill/>
          <a:ln/>
        </p:spPr>
        <p:txBody>
          <a:bodyPr wrap="square" lIns="0" tIns="0" rIns="0" bIns="0" rtlCol="0" anchor="t">
            <a:normAutofit/>
          </a:bodyPr>
          <a:lstStyle/>
          <a:p>
            <a:pPr algn="l" indent="0" marL="0">
              <a:lnSpc>
                <a:spcPct val="117000"/>
              </a:lnSpc>
              <a:buNone/>
            </a:pPr>
            <a:r>
              <a:rPr lang="en-US" sz="1300" dirty="0">
                <a:solidFill>
                  <a:srgbClr val="2B0A14"/>
                </a:solidFill>
                <a:latin typeface="Chivo" pitchFamily="34" charset="0"/>
                <a:ea typeface="Chivo" pitchFamily="34" charset="-122"/>
                <a:cs typeface="Chivo" pitchFamily="34" charset="0"/>
              </a:rPr>
              <a:t>Let me also warn here that this is not about competing with men;it is about ensuring that leadership reflects the abilities and contributions of the entire membership(,i e both men and women).</a:t>
            </a:r>
            <a:endParaRPr lang="en-US" sz="1300" dirty="0"/>
          </a:p>
        </p:txBody>
      </p:sp>
      <p:sp>
        <p:nvSpPr>
          <p:cNvPr id="9" name="Text 7"/>
          <p:cNvSpPr/>
          <p:nvPr/>
        </p:nvSpPr>
        <p:spPr>
          <a:xfrm>
            <a:off x="7533392" y="3541613"/>
            <a:ext cx="4099517" cy="693241"/>
          </a:xfrm>
          <a:prstGeom prst="rect">
            <a:avLst/>
          </a:prstGeom>
          <a:noFill/>
          <a:ln/>
        </p:spPr>
        <p:txBody>
          <a:bodyPr wrap="square" lIns="0" tIns="0" rIns="0" bIns="0" rtlCol="0" anchor="t">
            <a:normAutofit/>
          </a:bodyPr>
          <a:lstStyle/>
          <a:p>
            <a:pPr algn="l" indent="0" marL="0">
              <a:lnSpc>
                <a:spcPct val="117000"/>
              </a:lnSpc>
              <a:buNone/>
            </a:pPr>
            <a:r>
              <a:rPr lang="en-US" sz="1300" dirty="0">
                <a:solidFill>
                  <a:srgbClr val="2B0A14"/>
                </a:solidFill>
                <a:latin typeface="Chivo" pitchFamily="34" charset="0"/>
                <a:ea typeface="Chivo" pitchFamily="34" charset="-122"/>
                <a:cs typeface="Chivo" pitchFamily="34" charset="0"/>
              </a:rPr>
              <a:t>I encourage SSANU to create more opportunities for women to serve on committees, participate in negotiations and contest leadership positions.</a:t>
            </a:r>
            <a:endParaRPr lang="en-US" sz="1300" dirty="0"/>
          </a:p>
        </p:txBody>
      </p:sp>
      <p:sp>
        <p:nvSpPr>
          <p:cNvPr id="10" name="Text 8"/>
          <p:cNvSpPr/>
          <p:nvPr/>
        </p:nvSpPr>
        <p:spPr>
          <a:xfrm>
            <a:off x="7533392" y="4361855"/>
            <a:ext cx="4099517" cy="693241"/>
          </a:xfrm>
          <a:prstGeom prst="rect">
            <a:avLst/>
          </a:prstGeom>
          <a:noFill/>
          <a:ln/>
        </p:spPr>
        <p:txBody>
          <a:bodyPr wrap="square" lIns="0" tIns="0" rIns="0" bIns="0" rtlCol="0" anchor="t">
            <a:normAutofit/>
          </a:bodyPr>
          <a:lstStyle/>
          <a:p>
            <a:pPr algn="l" indent="0" marL="0">
              <a:lnSpc>
                <a:spcPct val="117000"/>
              </a:lnSpc>
              <a:buNone/>
            </a:pPr>
            <a:r>
              <a:rPr lang="en-US" sz="1300" dirty="0">
                <a:solidFill>
                  <a:srgbClr val="2B0A14"/>
                </a:solidFill>
                <a:latin typeface="Chivo" pitchFamily="34" charset="0"/>
                <a:ea typeface="Chivo" pitchFamily="34" charset="-122"/>
                <a:cs typeface="Chivo" pitchFamily="34" charset="0"/>
              </a:rPr>
              <a:t>Women, in turn, must support one another, share opportunities, and build networks that promote collective advancement.</a:t>
            </a:r>
            <a:endParaRPr lang="en-US" sz="1300" dirty="0"/>
          </a:p>
        </p:txBody>
      </p:sp>
      <p:sp>
        <p:nvSpPr>
          <p:cNvPr id="11" name="Text 9"/>
          <p:cNvSpPr/>
          <p:nvPr/>
        </p:nvSpPr>
        <p:spPr>
          <a:xfrm>
            <a:off x="7533392" y="5182096"/>
            <a:ext cx="4099517" cy="462161"/>
          </a:xfrm>
          <a:prstGeom prst="rect">
            <a:avLst/>
          </a:prstGeom>
          <a:noFill/>
          <a:ln/>
        </p:spPr>
        <p:txBody>
          <a:bodyPr wrap="square" lIns="0" tIns="0" rIns="0" bIns="0" rtlCol="0" anchor="t">
            <a:normAutofit/>
          </a:bodyPr>
          <a:lstStyle/>
          <a:p>
            <a:pPr algn="l" indent="0" marL="0">
              <a:lnSpc>
                <a:spcPct val="117000"/>
              </a:lnSpc>
              <a:buNone/>
            </a:pPr>
            <a:r>
              <a:rPr lang="en-US" sz="1300" dirty="0">
                <a:solidFill>
                  <a:srgbClr val="2B0A14"/>
                </a:solidFill>
                <a:latin typeface="Chivo" pitchFamily="34" charset="0"/>
                <a:ea typeface="Chivo" pitchFamily="34" charset="-122"/>
                <a:cs typeface="Chivo" pitchFamily="34" charset="0"/>
              </a:rPr>
              <a:t>Unity among women means creating opportunities for one another to grow, succeed and lead.</a:t>
            </a:r>
            <a:endParaRPr lang="en-US" sz="1300" dirty="0"/>
          </a:p>
        </p:txBody>
      </p:sp>
      <p:sp>
        <p:nvSpPr>
          <p:cNvPr id="12" name="Shape 10"/>
          <p:cNvSpPr/>
          <p:nvPr/>
        </p:nvSpPr>
        <p:spPr>
          <a:xfrm>
            <a:off x="3078383" y="6073775"/>
            <a:ext cx="8554427" cy="31651"/>
          </a:xfrm>
          <a:prstGeom prst="roundRect">
            <a:avLst>
              <a:gd name="adj" fmla="val 49998"/>
            </a:avLst>
          </a:prstGeom>
          <a:solidFill>
            <a:srgbClr val="2B0A14"/>
          </a:solidFill>
          <a:ln/>
        </p:spPr>
      </p:sp>
      <p:sp>
        <p:nvSpPr>
          <p:cNvPr id="13" name="Text 11"/>
          <p:cNvSpPr/>
          <p:nvPr/>
        </p:nvSpPr>
        <p:spPr>
          <a:xfrm>
            <a:off x="3078383" y="6323013"/>
            <a:ext cx="8554526" cy="462161"/>
          </a:xfrm>
          <a:prstGeom prst="rect">
            <a:avLst/>
          </a:prstGeom>
          <a:noFill/>
          <a:ln/>
        </p:spPr>
        <p:txBody>
          <a:bodyPr wrap="square" lIns="0" tIns="0" rIns="0" bIns="0" rtlCol="0" anchor="t">
            <a:normAutofit/>
          </a:bodyPr>
          <a:lstStyle/>
          <a:p>
            <a:pPr algn="l" indent="0" marL="0">
              <a:lnSpc>
                <a:spcPct val="117000"/>
              </a:lnSpc>
              <a:buNone/>
            </a:pPr>
            <a:r>
              <a:rPr lang="en-US" sz="1300" b="1" dirty="0">
                <a:solidFill>
                  <a:srgbClr val="2B0A14"/>
                </a:solidFill>
                <a:latin typeface="Chivo Bold" pitchFamily="34" charset="0"/>
                <a:ea typeface="Chivo Bold" pitchFamily="34" charset="-122"/>
                <a:cs typeface="Chivo Bold" pitchFamily="34" charset="0"/>
              </a:rPr>
              <a:t>A strong union is one where women are not merely present but actively involved in shaping decisions and determining the organization’s future.</a:t>
            </a:r>
            <a:endParaRPr lang="en-US" sz="1300" dirty="0"/>
          </a:p>
        </p:txBody>
      </p:sp>
      <p:sp>
        <p:nvSpPr>
          <p:cNvPr id="14" name="Shape 12"/>
          <p:cNvSpPr/>
          <p:nvPr/>
        </p:nvSpPr>
        <p:spPr>
          <a:xfrm>
            <a:off x="2767241" y="76200"/>
            <a:ext cx="12700" cy="6708973"/>
          </a:xfrm>
          <a:prstGeom prst="rect">
            <a:avLst/>
          </a:prstGeom>
          <a:solidFill>
            <a:srgbClr val="2B0A14"/>
          </a:solidFill>
          <a:ln/>
        </p:spPr>
      </p:sp>
      <p:sp>
        <p:nvSpPr>
          <p:cNvPr id="15" name="Shape 13"/>
          <p:cNvSpPr/>
          <p:nvPr/>
        </p:nvSpPr>
        <p:spPr>
          <a:xfrm>
            <a:off x="7349247" y="3389213"/>
            <a:ext cx="12700" cy="2511524"/>
          </a:xfrm>
          <a:prstGeom prst="rect">
            <a:avLst/>
          </a:prstGeom>
          <a:solidFill>
            <a:srgbClr val="2B0A14"/>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82588" y="576237"/>
            <a:ext cx="1244569" cy="755650"/>
          </a:xfrm>
          <a:prstGeom prst="rect">
            <a:avLst/>
          </a:prstGeom>
          <a:noFill/>
          <a:ln/>
        </p:spPr>
        <p:txBody>
          <a:bodyPr wrap="none" lIns="0" tIns="0" rIns="0" bIns="0" rtlCol="0" anchor="t"/>
          <a:lstStyle/>
          <a:p>
            <a:pPr algn="l" indent="0" marL="0">
              <a:lnSpc>
                <a:spcPct val="71000"/>
              </a:lnSpc>
              <a:buNone/>
            </a:pPr>
            <a:r>
              <a:rPr lang="en-US" sz="7000" spc="-140" kern="100" dirty="0">
                <a:solidFill>
                  <a:srgbClr val="BA101C"/>
                </a:solidFill>
                <a:latin typeface="Gloock" pitchFamily="34" charset="0"/>
                <a:ea typeface="Gloock" pitchFamily="34" charset="-122"/>
                <a:cs typeface="Gloock" pitchFamily="34" charset="0"/>
              </a:rPr>
              <a:t>03</a:t>
            </a:r>
            <a:endParaRPr lang="en-US" sz="7000" dirty="0"/>
          </a:p>
        </p:txBody>
      </p:sp>
      <p:sp>
        <p:nvSpPr>
          <p:cNvPr id="3" name="Text 1"/>
          <p:cNvSpPr/>
          <p:nvPr/>
        </p:nvSpPr>
        <p:spPr>
          <a:xfrm>
            <a:off x="482588" y="1317819"/>
            <a:ext cx="1473163" cy="138906"/>
          </a:xfrm>
          <a:prstGeom prst="rect">
            <a:avLst/>
          </a:prstGeom>
          <a:noFill/>
          <a:ln/>
        </p:spPr>
        <p:txBody>
          <a:bodyPr wrap="none" lIns="0" tIns="0" rIns="0" bIns="0" rtlCol="0" anchor="t"/>
          <a:lstStyle/>
          <a:p>
            <a:pPr algn="l" indent="0" marL="0">
              <a:lnSpc>
                <a:spcPct val="104000"/>
              </a:lnSpc>
              <a:buNone/>
            </a:pPr>
            <a:r>
              <a:rPr lang="en-US" sz="900" spc="53" kern="100" dirty="0">
                <a:solidFill>
                  <a:srgbClr val="5E2336"/>
                </a:solidFill>
                <a:latin typeface="Chivo Mono Medium" pitchFamily="34" charset="0"/>
                <a:ea typeface="Chivo Mono Medium" pitchFamily="34" charset="-122"/>
                <a:cs typeface="Chivo Mono Medium" pitchFamily="34" charset="0"/>
              </a:rPr>
              <a:t>PILLAR THREE</a:t>
            </a:r>
            <a:endParaRPr lang="en-US" sz="900" dirty="0"/>
          </a:p>
        </p:txBody>
      </p:sp>
      <p:sp>
        <p:nvSpPr>
          <p:cNvPr id="4" name="Text 2"/>
          <p:cNvSpPr/>
          <p:nvPr/>
        </p:nvSpPr>
        <p:spPr>
          <a:xfrm>
            <a:off x="482588" y="5662216"/>
            <a:ext cx="1244569" cy="763984"/>
          </a:xfrm>
          <a:prstGeom prst="rect">
            <a:avLst/>
          </a:prstGeom>
          <a:noFill/>
          <a:ln/>
        </p:spPr>
        <p:txBody>
          <a:bodyPr wrap="square" lIns="0" tIns="0" rIns="0" bIns="0" rtlCol="0" anchor="t">
            <a:normAutofit/>
          </a:bodyPr>
          <a:lstStyle/>
          <a:p>
            <a:pPr algn="l" indent="0" marL="0">
              <a:lnSpc>
                <a:spcPct val="113000"/>
              </a:lnSpc>
              <a:buNone/>
            </a:pPr>
            <a:r>
              <a:rPr lang="en-US" sz="1100" dirty="0">
                <a:solidFill>
                  <a:srgbClr val="2B0A14"/>
                </a:solidFill>
                <a:latin typeface="Chivo Mono" pitchFamily="34" charset="0"/>
                <a:ea typeface="Chivo Mono" pitchFamily="34" charset="-122"/>
                <a:cs typeface="Chivo Mono" pitchFamily="34" charset="0"/>
              </a:rPr>
              <a:t>Preparation, competence, confidence, and courage.</a:t>
            </a:r>
            <a:endParaRPr lang="en-US" sz="1100" dirty="0"/>
          </a:p>
        </p:txBody>
      </p:sp>
      <p:sp>
        <p:nvSpPr>
          <p:cNvPr id="5" name="Text 3"/>
          <p:cNvSpPr/>
          <p:nvPr/>
        </p:nvSpPr>
        <p:spPr>
          <a:xfrm>
            <a:off x="2209745" y="465319"/>
            <a:ext cx="5638659" cy="686991"/>
          </a:xfrm>
          <a:prstGeom prst="rect">
            <a:avLst/>
          </a:prstGeom>
          <a:noFill/>
          <a:ln/>
        </p:spPr>
        <p:txBody>
          <a:bodyPr wrap="square" lIns="0" tIns="0" rIns="0" bIns="0" rtlCol="0" anchor="t">
            <a:normAutofit/>
          </a:bodyPr>
          <a:lstStyle/>
          <a:p>
            <a:pPr algn="l" indent="0" marL="0">
              <a:lnSpc>
                <a:spcPct val="83000"/>
              </a:lnSpc>
              <a:buNone/>
            </a:pPr>
            <a:r>
              <a:rPr lang="en-US" sz="2700" spc="-27" kern="100" dirty="0">
                <a:solidFill>
                  <a:srgbClr val="2B0A14"/>
                </a:solidFill>
                <a:latin typeface="Gloock" pitchFamily="34" charset="0"/>
                <a:ea typeface="Gloock" pitchFamily="34" charset="-122"/>
                <a:cs typeface="Gloock" pitchFamily="34" charset="0"/>
              </a:rPr>
              <a:t>PILLAR 3. POSITIONING WOMEN FOR LEADERSHIP</a:t>
            </a:r>
            <a:endParaRPr lang="en-US" sz="2700" dirty="0"/>
          </a:p>
        </p:txBody>
      </p:sp>
      <p:sp>
        <p:nvSpPr>
          <p:cNvPr id="6" name="Text 4"/>
          <p:cNvSpPr/>
          <p:nvPr/>
        </p:nvSpPr>
        <p:spPr>
          <a:xfrm>
            <a:off x="2209745" y="1239341"/>
            <a:ext cx="5638659" cy="768846"/>
          </a:xfrm>
          <a:prstGeom prst="rect">
            <a:avLst/>
          </a:prstGeom>
          <a:noFill/>
          <a:ln/>
        </p:spPr>
        <p:txBody>
          <a:bodyPr wrap="square" lIns="0" tIns="0" rIns="0" bIns="0" rtlCol="0" anchor="t">
            <a:normAutofit/>
          </a:bodyPr>
          <a:lstStyle/>
          <a:p>
            <a:pPr algn="l" indent="0" marL="0">
              <a:lnSpc>
                <a:spcPct val="105000"/>
              </a:lnSpc>
              <a:spcAft>
                <a:spcPts val="850"/>
              </a:spcAft>
              <a:buNone/>
            </a:pPr>
            <a:r>
              <a:rPr lang="en-US" sz="1050" dirty="0">
                <a:solidFill>
                  <a:srgbClr val="2B0A14"/>
                </a:solidFill>
                <a:latin typeface="Chivo" pitchFamily="34" charset="0"/>
                <a:ea typeface="Chivo" pitchFamily="34" charset="-122"/>
                <a:cs typeface="Chivo" pitchFamily="34" charset="0"/>
              </a:rPr>
              <a:t>Fellow Comrades, Leadership requires preparation, competence, confidence, and courage. Women must deliberately develop the skills and visibility needed to assume greater responsibilities.</a:t>
            </a:r>
            <a:endParaRPr lang="en-US" sz="1050" dirty="0"/>
          </a:p>
          <a:p>
            <a:pPr algn="l" indent="0" marL="0">
              <a:lnSpc>
                <a:spcPct val="105000"/>
              </a:lnSpc>
              <a:buNone/>
            </a:pPr>
            <a:r>
              <a:rPr lang="en-US" sz="1050" dirty="0">
                <a:solidFill>
                  <a:srgbClr val="2B0A14"/>
                </a:solidFill>
                <a:latin typeface="Chivo" pitchFamily="34" charset="0"/>
                <a:ea typeface="Chivo" pitchFamily="34" charset="-122"/>
                <a:cs typeface="Chivo" pitchFamily="34" charset="0"/>
              </a:rPr>
              <a:t>I therefore encourage SSANU women to focus on four priorities:</a:t>
            </a:r>
            <a:endParaRPr lang="en-US" sz="1050" dirty="0"/>
          </a:p>
        </p:txBody>
      </p:sp>
      <p:sp>
        <p:nvSpPr>
          <p:cNvPr id="7" name="Text 5"/>
          <p:cNvSpPr/>
          <p:nvPr/>
        </p:nvSpPr>
        <p:spPr>
          <a:xfrm>
            <a:off x="2209745" y="2196202"/>
            <a:ext cx="2819329" cy="138906"/>
          </a:xfrm>
          <a:prstGeom prst="rect">
            <a:avLst/>
          </a:prstGeom>
          <a:noFill/>
          <a:ln/>
        </p:spPr>
        <p:txBody>
          <a:bodyPr wrap="none" lIns="0" tIns="0" rIns="0" bIns="0" rtlCol="0" anchor="t"/>
          <a:lstStyle/>
          <a:p>
            <a:pPr algn="l" indent="0" marL="0">
              <a:lnSpc>
                <a:spcPct val="104000"/>
              </a:lnSpc>
              <a:buNone/>
            </a:pPr>
            <a:r>
              <a:rPr lang="en-US" sz="900" spc="53" kern="100" dirty="0">
                <a:solidFill>
                  <a:srgbClr val="2B0A14"/>
                </a:solidFill>
                <a:latin typeface="Chivo Mono Medium" pitchFamily="34" charset="0"/>
                <a:ea typeface="Chivo Mono Medium" pitchFamily="34" charset="-122"/>
                <a:cs typeface="Chivo Mono Medium" pitchFamily="34" charset="0"/>
              </a:rPr>
              <a:t>PRIORITY 1</a:t>
            </a:r>
            <a:endParaRPr lang="en-US" sz="900" dirty="0"/>
          </a:p>
        </p:txBody>
      </p:sp>
      <p:sp>
        <p:nvSpPr>
          <p:cNvPr id="8" name="Text 6"/>
          <p:cNvSpPr/>
          <p:nvPr/>
        </p:nvSpPr>
        <p:spPr>
          <a:xfrm>
            <a:off x="2209745" y="2401987"/>
            <a:ext cx="2717732" cy="1391047"/>
          </a:xfrm>
          <a:prstGeom prst="rect">
            <a:avLst/>
          </a:prstGeom>
          <a:noFill/>
          <a:ln/>
        </p:spPr>
        <p:txBody>
          <a:bodyPr wrap="square" lIns="0" tIns="0" rIns="0" bIns="0" rtlCol="0" anchor="t"/>
          <a:lstStyle/>
          <a:p>
            <a:pPr algn="l" indent="0" marL="0">
              <a:lnSpc>
                <a:spcPct val="105000"/>
              </a:lnSpc>
              <a:spcAft>
                <a:spcPts val="550"/>
              </a:spcAft>
              <a:buNone/>
            </a:pPr>
            <a:r>
              <a:rPr lang="en-US" sz="1050" b="1" dirty="0">
                <a:solidFill>
                  <a:srgbClr val="2B0A14"/>
                </a:solidFill>
                <a:latin typeface="Chivo Bold" pitchFamily="34" charset="0"/>
                <a:ea typeface="Chivo Bold" pitchFamily="34" charset="-122"/>
                <a:cs typeface="Chivo Bold" pitchFamily="34" charset="0"/>
              </a:rPr>
              <a:t>First, build your capacity.</a:t>
            </a:r>
            <a:endParaRPr lang="en-US" sz="1050" dirty="0"/>
          </a:p>
          <a:p>
            <a:pPr algn="l" indent="0" marL="0">
              <a:lnSpc>
                <a:spcPct val="105000"/>
              </a:lnSpc>
              <a:buNone/>
            </a:pPr>
            <a:r>
              <a:rPr lang="en-US" sz="1050" dirty="0">
                <a:solidFill>
                  <a:srgbClr val="2B0A14"/>
                </a:solidFill>
                <a:latin typeface="Chivo" pitchFamily="34" charset="0"/>
                <a:ea typeface="Chivo" pitchFamily="34" charset="-122"/>
                <a:cs typeface="Chivo" pitchFamily="34" charset="0"/>
              </a:rPr>
              <a:t>Develop skills in public speaking, negotiation, strategic planning, conflict management, policy analysis, and digital technology. These competencies are essential for effective union administration and leadership in today's changing workplace.</a:t>
            </a:r>
            <a:endParaRPr lang="en-US" sz="1050" dirty="0"/>
          </a:p>
        </p:txBody>
      </p:sp>
      <p:sp>
        <p:nvSpPr>
          <p:cNvPr id="9" name="Text 7"/>
          <p:cNvSpPr/>
          <p:nvPr/>
        </p:nvSpPr>
        <p:spPr>
          <a:xfrm>
            <a:off x="5130672" y="2196202"/>
            <a:ext cx="2717732" cy="138906"/>
          </a:xfrm>
          <a:prstGeom prst="rect">
            <a:avLst/>
          </a:prstGeom>
          <a:noFill/>
          <a:ln/>
        </p:spPr>
        <p:txBody>
          <a:bodyPr wrap="none" lIns="0" tIns="0" rIns="0" bIns="0" rtlCol="0" anchor="t"/>
          <a:lstStyle/>
          <a:p>
            <a:pPr algn="l" indent="0" marL="0">
              <a:lnSpc>
                <a:spcPct val="104000"/>
              </a:lnSpc>
              <a:buNone/>
            </a:pPr>
            <a:r>
              <a:rPr lang="en-US" sz="900" spc="53" kern="100" dirty="0">
                <a:solidFill>
                  <a:srgbClr val="2B0A14"/>
                </a:solidFill>
                <a:latin typeface="Chivo Mono Medium" pitchFamily="34" charset="0"/>
                <a:ea typeface="Chivo Mono Medium" pitchFamily="34" charset="-122"/>
                <a:cs typeface="Chivo Mono Medium" pitchFamily="34" charset="0"/>
              </a:rPr>
              <a:t>PRIORITY 2</a:t>
            </a:r>
            <a:endParaRPr lang="en-US" sz="900" dirty="0"/>
          </a:p>
        </p:txBody>
      </p:sp>
      <p:sp>
        <p:nvSpPr>
          <p:cNvPr id="10" name="Text 8"/>
          <p:cNvSpPr/>
          <p:nvPr/>
        </p:nvSpPr>
        <p:spPr>
          <a:xfrm>
            <a:off x="5130672" y="2401987"/>
            <a:ext cx="2717732" cy="1225947"/>
          </a:xfrm>
          <a:prstGeom prst="rect">
            <a:avLst/>
          </a:prstGeom>
          <a:noFill/>
          <a:ln/>
        </p:spPr>
        <p:txBody>
          <a:bodyPr wrap="square" lIns="0" tIns="0" rIns="0" bIns="0" rtlCol="0" anchor="t"/>
          <a:lstStyle/>
          <a:p>
            <a:pPr algn="l" indent="0" marL="0">
              <a:lnSpc>
                <a:spcPct val="105000"/>
              </a:lnSpc>
              <a:spcAft>
                <a:spcPts val="550"/>
              </a:spcAft>
              <a:buNone/>
            </a:pPr>
            <a:r>
              <a:rPr lang="en-US" sz="1050" b="1" dirty="0">
                <a:solidFill>
                  <a:srgbClr val="2B0A14"/>
                </a:solidFill>
                <a:latin typeface="Chivo Bold" pitchFamily="34" charset="0"/>
                <a:ea typeface="Chivo Bold" pitchFamily="34" charset="-122"/>
                <a:cs typeface="Chivo Bold" pitchFamily="34" charset="0"/>
              </a:rPr>
              <a:t>Second:make your contributions visible.</a:t>
            </a:r>
            <a:endParaRPr lang="en-US" sz="1050" dirty="0"/>
          </a:p>
          <a:p>
            <a:pPr algn="l" indent="0" marL="0">
              <a:lnSpc>
                <a:spcPct val="105000"/>
              </a:lnSpc>
              <a:buNone/>
            </a:pPr>
            <a:r>
              <a:rPr lang="en-US" sz="1050" dirty="0">
                <a:solidFill>
                  <a:srgbClr val="2B0A14"/>
                </a:solidFill>
                <a:latin typeface="Chivo" pitchFamily="34" charset="0"/>
                <a:ea typeface="Chivo" pitchFamily="34" charset="-122"/>
                <a:cs typeface="Chivo" pitchFamily="34" charset="0"/>
              </a:rPr>
              <a:t>Participate actively in meetings, present proposals, volunteer for strategic assignments, document, and communicate your achievements. Competence is important, but women must also ensure that their contributions are recognized.</a:t>
            </a:r>
            <a:endParaRPr lang="en-US" sz="1050" dirty="0"/>
          </a:p>
        </p:txBody>
      </p:sp>
      <p:sp>
        <p:nvSpPr>
          <p:cNvPr id="11" name="Text 9"/>
          <p:cNvSpPr/>
          <p:nvPr/>
        </p:nvSpPr>
        <p:spPr>
          <a:xfrm>
            <a:off x="2209745" y="3948802"/>
            <a:ext cx="2819329" cy="138906"/>
          </a:xfrm>
          <a:prstGeom prst="rect">
            <a:avLst/>
          </a:prstGeom>
          <a:noFill/>
          <a:ln/>
        </p:spPr>
        <p:txBody>
          <a:bodyPr wrap="none" lIns="0" tIns="0" rIns="0" bIns="0" rtlCol="0" anchor="t"/>
          <a:lstStyle/>
          <a:p>
            <a:pPr algn="l" indent="0" marL="0">
              <a:lnSpc>
                <a:spcPct val="104000"/>
              </a:lnSpc>
              <a:buNone/>
            </a:pPr>
            <a:r>
              <a:rPr lang="en-US" sz="900" spc="53" kern="100" dirty="0">
                <a:solidFill>
                  <a:srgbClr val="2B0A14"/>
                </a:solidFill>
                <a:latin typeface="Chivo Mono Medium" pitchFamily="34" charset="0"/>
                <a:ea typeface="Chivo Mono Medium" pitchFamily="34" charset="-122"/>
                <a:cs typeface="Chivo Mono Medium" pitchFamily="34" charset="0"/>
              </a:rPr>
              <a:t>PRIORITY 3</a:t>
            </a:r>
            <a:endParaRPr lang="en-US" sz="900" dirty="0"/>
          </a:p>
        </p:txBody>
      </p:sp>
      <p:sp>
        <p:nvSpPr>
          <p:cNvPr id="12" name="Text 10"/>
          <p:cNvSpPr/>
          <p:nvPr/>
        </p:nvSpPr>
        <p:spPr>
          <a:xfrm>
            <a:off x="2209745" y="4154587"/>
            <a:ext cx="2717732" cy="1391047"/>
          </a:xfrm>
          <a:prstGeom prst="rect">
            <a:avLst/>
          </a:prstGeom>
          <a:noFill/>
          <a:ln/>
        </p:spPr>
        <p:txBody>
          <a:bodyPr wrap="square" lIns="0" tIns="0" rIns="0" bIns="0" rtlCol="0" anchor="t">
            <a:normAutofit/>
          </a:bodyPr>
          <a:lstStyle/>
          <a:p>
            <a:pPr algn="l" indent="0" marL="0">
              <a:lnSpc>
                <a:spcPct val="105000"/>
              </a:lnSpc>
              <a:spcAft>
                <a:spcPts val="550"/>
              </a:spcAft>
              <a:buNone/>
            </a:pPr>
            <a:r>
              <a:rPr lang="en-US" sz="1050" b="1" dirty="0">
                <a:solidFill>
                  <a:srgbClr val="2B0A14"/>
                </a:solidFill>
                <a:latin typeface="Chivo Bold" pitchFamily="34" charset="0"/>
                <a:ea typeface="Chivo Bold" pitchFamily="34" charset="-122"/>
                <a:cs typeface="Chivo Bold" pitchFamily="34" charset="0"/>
              </a:rPr>
              <a:t>Thirdly:embrace mentorship and networking.</a:t>
            </a:r>
            <a:endParaRPr lang="en-US" sz="1050" dirty="0"/>
          </a:p>
          <a:p>
            <a:pPr algn="l" indent="0" marL="0">
              <a:lnSpc>
                <a:spcPct val="105000"/>
              </a:lnSpc>
              <a:buNone/>
            </a:pPr>
            <a:r>
              <a:rPr lang="en-US" sz="1050" dirty="0">
                <a:solidFill>
                  <a:srgbClr val="2B0A14"/>
                </a:solidFill>
                <a:latin typeface="Chivo" pitchFamily="34" charset="0"/>
                <a:ea typeface="Chivo" pitchFamily="34" charset="-122"/>
                <a:cs typeface="Chivo" pitchFamily="34" charset="0"/>
              </a:rPr>
              <a:t>Experienced women leaders should guide emerging professionals, share knowledge, create opportunities for others, while aspiring leaders must also seek guidance, learn continuously, and prepare for greater responsibilities.</a:t>
            </a:r>
            <a:endParaRPr lang="en-US" sz="1050" dirty="0"/>
          </a:p>
        </p:txBody>
      </p:sp>
      <p:sp>
        <p:nvSpPr>
          <p:cNvPr id="13" name="Text 11"/>
          <p:cNvSpPr/>
          <p:nvPr/>
        </p:nvSpPr>
        <p:spPr>
          <a:xfrm>
            <a:off x="5130672" y="3948802"/>
            <a:ext cx="2717732" cy="138906"/>
          </a:xfrm>
          <a:prstGeom prst="rect">
            <a:avLst/>
          </a:prstGeom>
          <a:noFill/>
          <a:ln/>
        </p:spPr>
        <p:txBody>
          <a:bodyPr wrap="none" lIns="0" tIns="0" rIns="0" bIns="0" rtlCol="0" anchor="t"/>
          <a:lstStyle/>
          <a:p>
            <a:pPr algn="l" indent="0" marL="0">
              <a:lnSpc>
                <a:spcPct val="104000"/>
              </a:lnSpc>
              <a:buNone/>
            </a:pPr>
            <a:r>
              <a:rPr lang="en-US" sz="900" spc="53" kern="100" dirty="0">
                <a:solidFill>
                  <a:srgbClr val="2B0A14"/>
                </a:solidFill>
                <a:latin typeface="Chivo Mono Medium" pitchFamily="34" charset="0"/>
                <a:ea typeface="Chivo Mono Medium" pitchFamily="34" charset="-122"/>
                <a:cs typeface="Chivo Mono Medium" pitchFamily="34" charset="0"/>
              </a:rPr>
              <a:t>PRIORITY 4</a:t>
            </a:r>
            <a:endParaRPr lang="en-US" sz="900" dirty="0"/>
          </a:p>
        </p:txBody>
      </p:sp>
      <p:sp>
        <p:nvSpPr>
          <p:cNvPr id="14" name="Text 12"/>
          <p:cNvSpPr/>
          <p:nvPr/>
        </p:nvSpPr>
        <p:spPr>
          <a:xfrm>
            <a:off x="5130672" y="4154587"/>
            <a:ext cx="2717732" cy="1391047"/>
          </a:xfrm>
          <a:prstGeom prst="rect">
            <a:avLst/>
          </a:prstGeom>
          <a:noFill/>
          <a:ln/>
        </p:spPr>
        <p:txBody>
          <a:bodyPr wrap="square" lIns="0" tIns="0" rIns="0" bIns="0" rtlCol="0" anchor="t">
            <a:normAutofit/>
          </a:bodyPr>
          <a:lstStyle/>
          <a:p>
            <a:pPr algn="l" indent="0" marL="0">
              <a:lnSpc>
                <a:spcPct val="105000"/>
              </a:lnSpc>
              <a:spcAft>
                <a:spcPts val="550"/>
              </a:spcAft>
              <a:buNone/>
            </a:pPr>
            <a:r>
              <a:rPr lang="en-US" sz="1050" b="1" dirty="0">
                <a:solidFill>
                  <a:srgbClr val="2B0A14"/>
                </a:solidFill>
                <a:latin typeface="Chivo Bold" pitchFamily="34" charset="0"/>
                <a:ea typeface="Chivo Bold" pitchFamily="34" charset="-122"/>
                <a:cs typeface="Chivo Bold" pitchFamily="34" charset="0"/>
              </a:rPr>
              <a:t>Fourthly: challenge cultural and institutional barriers.</a:t>
            </a:r>
            <a:endParaRPr lang="en-US" sz="1050" dirty="0"/>
          </a:p>
          <a:p>
            <a:pPr algn="l" indent="0" marL="0">
              <a:lnSpc>
                <a:spcPct val="105000"/>
              </a:lnSpc>
              <a:buNone/>
            </a:pPr>
            <a:r>
              <a:rPr lang="en-US" sz="1050" dirty="0">
                <a:solidFill>
                  <a:srgbClr val="2B0A14"/>
                </a:solidFill>
                <a:latin typeface="Chivo" pitchFamily="34" charset="0"/>
                <a:ea typeface="Chivo" pitchFamily="34" charset="-122"/>
                <a:cs typeface="Chivo" pitchFamily="34" charset="0"/>
              </a:rPr>
              <a:t>Traditional expectations and gender stereotypes can limit women's leadership opportunities. We must address these barriers through advocacy, fair institutional practices, and demonstrable competence.</a:t>
            </a:r>
            <a:endParaRPr lang="en-US" sz="1050" dirty="0"/>
          </a:p>
        </p:txBody>
      </p:sp>
      <p:sp>
        <p:nvSpPr>
          <p:cNvPr id="15" name="Text 13"/>
          <p:cNvSpPr/>
          <p:nvPr/>
        </p:nvSpPr>
        <p:spPr>
          <a:xfrm>
            <a:off x="2209745" y="5730280"/>
            <a:ext cx="5638659" cy="768846"/>
          </a:xfrm>
          <a:prstGeom prst="rect">
            <a:avLst/>
          </a:prstGeom>
          <a:noFill/>
          <a:ln/>
        </p:spPr>
        <p:txBody>
          <a:bodyPr wrap="square" lIns="0" tIns="0" rIns="0" bIns="0" rtlCol="0" anchor="t"/>
          <a:lstStyle/>
          <a:p>
            <a:pPr algn="l" indent="0" marL="0">
              <a:lnSpc>
                <a:spcPct val="105000"/>
              </a:lnSpc>
              <a:spcAft>
                <a:spcPts val="850"/>
              </a:spcAft>
              <a:buNone/>
            </a:pPr>
            <a:r>
              <a:rPr lang="en-US" sz="1050" dirty="0">
                <a:solidFill>
                  <a:srgbClr val="2B0A14"/>
                </a:solidFill>
                <a:latin typeface="Chivo" pitchFamily="34" charset="0"/>
                <a:ea typeface="Chivo" pitchFamily="34" charset="-122"/>
                <a:cs typeface="Chivo" pitchFamily="34" charset="0"/>
              </a:rPr>
              <a:t>Women must also overcome self-doubt and the fear of taking on new responsibilities.</a:t>
            </a:r>
            <a:endParaRPr lang="en-US" sz="1050" dirty="0"/>
          </a:p>
          <a:p>
            <a:pPr algn="l" indent="0" marL="0">
              <a:lnSpc>
                <a:spcPct val="105000"/>
              </a:lnSpc>
              <a:buNone/>
            </a:pPr>
            <a:r>
              <a:rPr lang="en-US" sz="1050" dirty="0">
                <a:solidFill>
                  <a:srgbClr val="2B0A14"/>
                </a:solidFill>
                <a:latin typeface="Chivo" pitchFamily="34" charset="0"/>
                <a:ea typeface="Chivo" pitchFamily="34" charset="-122"/>
                <a:cs typeface="Chivo" pitchFamily="34" charset="0"/>
              </a:rPr>
              <a:t>Do not wait for leadership opportunities to find you. Prepare for them, seek them, and demonstrate your capacity to lead.So, the objective is not simply to occupy positions but to lead effectively, deliver results and leave lasting legacies.</a:t>
            </a:r>
            <a:endParaRPr lang="en-US" sz="1050" dirty="0"/>
          </a:p>
        </p:txBody>
      </p:sp>
      <p:pic>
        <p:nvPicPr>
          <p:cNvPr id="16" name="Image 0" descr="preencoded.png">    </p:cNvPr>
          <p:cNvPicPr>
            <a:picLocks noChangeAspect="1"/>
          </p:cNvPicPr>
          <p:nvPr/>
        </p:nvPicPr>
        <p:blipFill>
          <a:blip r:embed="rId1"/>
          <a:stretch>
            <a:fillRect/>
          </a:stretch>
        </p:blipFill>
        <p:spPr>
          <a:xfrm>
            <a:off x="8330992" y="0"/>
            <a:ext cx="3860703" cy="6858000"/>
          </a:xfrm>
          <a:prstGeom prst="rect">
            <a:avLst/>
          </a:prstGeom>
        </p:spPr>
      </p:pic>
      <p:sp>
        <p:nvSpPr>
          <p:cNvPr id="17" name="Shape 14"/>
          <p:cNvSpPr/>
          <p:nvPr/>
        </p:nvSpPr>
        <p:spPr>
          <a:xfrm>
            <a:off x="1949401" y="431800"/>
            <a:ext cx="12700" cy="5994400"/>
          </a:xfrm>
          <a:prstGeom prst="rect">
            <a:avLst/>
          </a:prstGeom>
          <a:solidFill>
            <a:srgbClr val="2B0A14"/>
          </a:solidFill>
          <a:ln/>
        </p:spPr>
      </p:sp>
      <p:sp>
        <p:nvSpPr>
          <p:cNvPr id="18" name="Shape 15"/>
          <p:cNvSpPr/>
          <p:nvPr/>
        </p:nvSpPr>
        <p:spPr>
          <a:xfrm>
            <a:off x="5022724" y="2116634"/>
            <a:ext cx="12700" cy="1752600"/>
          </a:xfrm>
          <a:prstGeom prst="rect">
            <a:avLst/>
          </a:prstGeom>
          <a:solidFill>
            <a:srgbClr val="2B0A14"/>
          </a:solidFill>
          <a:ln/>
        </p:spPr>
      </p:sp>
      <p:sp>
        <p:nvSpPr>
          <p:cNvPr id="19" name="Shape 16"/>
          <p:cNvSpPr/>
          <p:nvPr/>
        </p:nvSpPr>
        <p:spPr>
          <a:xfrm>
            <a:off x="2209745" y="3862884"/>
            <a:ext cx="2819329" cy="12700"/>
          </a:xfrm>
          <a:prstGeom prst="rect">
            <a:avLst/>
          </a:prstGeom>
          <a:solidFill>
            <a:srgbClr val="2B0A14"/>
          </a:solidFill>
          <a:ln/>
        </p:spPr>
      </p:sp>
      <p:sp>
        <p:nvSpPr>
          <p:cNvPr id="20" name="Shape 17"/>
          <p:cNvSpPr/>
          <p:nvPr/>
        </p:nvSpPr>
        <p:spPr>
          <a:xfrm>
            <a:off x="5022724" y="3869234"/>
            <a:ext cx="12700" cy="1752600"/>
          </a:xfrm>
          <a:prstGeom prst="rect">
            <a:avLst/>
          </a:prstGeom>
          <a:solidFill>
            <a:srgbClr val="2B0A14"/>
          </a:solidFill>
          <a:ln/>
        </p:spPr>
      </p:sp>
      <p:sp>
        <p:nvSpPr>
          <p:cNvPr id="21" name="Shape 18"/>
          <p:cNvSpPr/>
          <p:nvPr/>
        </p:nvSpPr>
        <p:spPr>
          <a:xfrm>
            <a:off x="5029074" y="3862884"/>
            <a:ext cx="2819329" cy="12700"/>
          </a:xfrm>
          <a:prstGeom prst="rect">
            <a:avLst/>
          </a:prstGeom>
          <a:solidFill>
            <a:srgbClr val="2B0A14"/>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58786" y="448381"/>
            <a:ext cx="11074123" cy="863600"/>
          </a:xfrm>
          <a:prstGeom prst="rect">
            <a:avLst/>
          </a:prstGeom>
          <a:noFill/>
          <a:ln/>
        </p:spPr>
        <p:txBody>
          <a:bodyPr wrap="square" lIns="0" tIns="0" rIns="0" bIns="0" rtlCol="0" anchor="t">
            <a:normAutofit/>
          </a:bodyPr>
          <a:lstStyle/>
          <a:p>
            <a:pPr algn="l" indent="0" marL="0">
              <a:lnSpc>
                <a:spcPct val="83000"/>
              </a:lnSpc>
              <a:buNone/>
            </a:pPr>
            <a:r>
              <a:rPr lang="en-US" sz="3400" spc="-34" kern="100" dirty="0">
                <a:solidFill>
                  <a:srgbClr val="2B0A14"/>
                </a:solidFill>
                <a:latin typeface="Gloock" pitchFamily="34" charset="0"/>
                <a:ea typeface="Gloock" pitchFamily="34" charset="-122"/>
                <a:cs typeface="Gloock" pitchFamily="34" charset="0"/>
              </a:rPr>
              <a:t>PILLAR 4. NATIONAL RELEVANCE: TAKING WOMEN'S LEADERSHIP BEYOND THE CAMPUS:</a:t>
            </a:r>
            <a:endParaRPr lang="en-US" sz="3400" dirty="0"/>
          </a:p>
        </p:txBody>
      </p:sp>
      <p:sp>
        <p:nvSpPr>
          <p:cNvPr id="3" name="Text 1"/>
          <p:cNvSpPr/>
          <p:nvPr/>
        </p:nvSpPr>
        <p:spPr>
          <a:xfrm>
            <a:off x="558786" y="1460500"/>
            <a:ext cx="5283068" cy="4333875"/>
          </a:xfrm>
          <a:prstGeom prst="rect">
            <a:avLst/>
          </a:prstGeom>
          <a:noFill/>
          <a:ln/>
        </p:spPr>
        <p:txBody>
          <a:bodyPr wrap="square" lIns="0" tIns="0" rIns="0" bIns="0" rtlCol="0" anchor="t">
            <a:normAutofit/>
          </a:bodyPr>
          <a:lstStyle/>
          <a:p>
            <a:pPr algn="l" indent="0" marL="0">
              <a:lnSpc>
                <a:spcPct val="117000"/>
              </a:lnSpc>
              <a:spcAft>
                <a:spcPts val="850"/>
              </a:spcAft>
              <a:buNone/>
            </a:pPr>
            <a:r>
              <a:rPr lang="en-US" sz="1500" dirty="0">
                <a:solidFill>
                  <a:srgbClr val="2B0A14"/>
                </a:solidFill>
                <a:latin typeface="Chivo" pitchFamily="34" charset="0"/>
                <a:ea typeface="Chivo" pitchFamily="34" charset="-122"/>
                <a:cs typeface="Chivo" pitchFamily="34" charset="0"/>
              </a:rPr>
              <a:t>SSANU women have the potential to influence national development beyond their respective universities.</a:t>
            </a:r>
            <a:endParaRPr lang="en-US" sz="1500" dirty="0"/>
          </a:p>
          <a:p>
            <a:pPr algn="l" indent="0" marL="0">
              <a:lnSpc>
                <a:spcPct val="117000"/>
              </a:lnSpc>
              <a:spcAft>
                <a:spcPts val="850"/>
              </a:spcAft>
              <a:buNone/>
            </a:pPr>
            <a:r>
              <a:rPr lang="en-US" sz="1500" dirty="0">
                <a:solidFill>
                  <a:srgbClr val="2B0A14"/>
                </a:solidFill>
                <a:latin typeface="Chivo" pitchFamily="34" charset="0"/>
                <a:ea typeface="Chivo" pitchFamily="34" charset="-122"/>
                <a:cs typeface="Chivo" pitchFamily="34" charset="0"/>
              </a:rPr>
              <a:t>Their professional experience and understanding of workplace issues them oppprtunities  to contribute to national conversations on labour related issues , education, gender equality, economic empowerment, and public policy.</a:t>
            </a:r>
            <a:endParaRPr lang="en-US" sz="1500" dirty="0"/>
          </a:p>
          <a:p>
            <a:pPr algn="l" indent="0" marL="0">
              <a:lnSpc>
                <a:spcPct val="117000"/>
              </a:lnSpc>
              <a:spcAft>
                <a:spcPts val="850"/>
              </a:spcAft>
              <a:buNone/>
            </a:pPr>
            <a:r>
              <a:rPr lang="en-US" sz="1500" dirty="0">
                <a:solidFill>
                  <a:srgbClr val="2B0A14"/>
                </a:solidFill>
                <a:latin typeface="Chivo" pitchFamily="34" charset="0"/>
                <a:ea typeface="Chivo" pitchFamily="34" charset="-122"/>
                <a:cs typeface="Chivo" pitchFamily="34" charset="0"/>
              </a:rPr>
              <a:t>However, national relevance requires more than participation in conferences. It demands informed advocacy, strategic partnerships, and sustained engagement with decision-makers.</a:t>
            </a:r>
            <a:endParaRPr lang="en-US" sz="1500" dirty="0"/>
          </a:p>
          <a:p>
            <a:pPr algn="l" indent="0" marL="0">
              <a:lnSpc>
                <a:spcPct val="117000"/>
              </a:lnSpc>
              <a:buNone/>
            </a:pPr>
            <a:r>
              <a:rPr lang="en-US" sz="1500" dirty="0">
                <a:solidFill>
                  <a:srgbClr val="2B0A14"/>
                </a:solidFill>
                <a:latin typeface="Chivo" pitchFamily="34" charset="0"/>
                <a:ea typeface="Chivo" pitchFamily="34" charset="-122"/>
                <a:cs typeface="Chivo" pitchFamily="34" charset="0"/>
              </a:rPr>
              <a:t>SSANU women can collaborate with government institutions, professional associations, civil society organizations, and development partners to promote policies that advance women's welfare and leadership.</a:t>
            </a:r>
            <a:endParaRPr lang="en-US" sz="1500" dirty="0"/>
          </a:p>
        </p:txBody>
      </p:sp>
      <p:sp>
        <p:nvSpPr>
          <p:cNvPr id="4" name="Text 2"/>
          <p:cNvSpPr/>
          <p:nvPr/>
        </p:nvSpPr>
        <p:spPr>
          <a:xfrm>
            <a:off x="6349841" y="1460500"/>
            <a:ext cx="5283068" cy="4978400"/>
          </a:xfrm>
          <a:prstGeom prst="rect">
            <a:avLst/>
          </a:prstGeom>
          <a:noFill/>
          <a:ln/>
        </p:spPr>
        <p:txBody>
          <a:bodyPr wrap="square" lIns="0" tIns="0" rIns="0" bIns="0" rtlCol="0" anchor="t">
            <a:normAutofit/>
          </a:bodyPr>
          <a:lstStyle/>
          <a:p>
            <a:pPr algn="l" indent="0" marL="0">
              <a:lnSpc>
                <a:spcPct val="117000"/>
              </a:lnSpc>
              <a:spcAft>
                <a:spcPts val="850"/>
              </a:spcAft>
              <a:buNone/>
            </a:pPr>
            <a:r>
              <a:rPr lang="en-US" sz="1500" dirty="0">
                <a:solidFill>
                  <a:srgbClr val="2B0A14"/>
                </a:solidFill>
                <a:latin typeface="Chivo" pitchFamily="34" charset="0"/>
                <a:ea typeface="Chivo" pitchFamily="34" charset="-122"/>
                <a:cs typeface="Chivo" pitchFamily="34" charset="0"/>
              </a:rPr>
              <a:t>The association could establish a Women’s Leadership and Policy Advocacy Platform to develop emerging leaders, document challenges facing women in the university system and present evidence-based recommendations to relevant authorities.</a:t>
            </a:r>
            <a:endParaRPr lang="en-US" sz="1500" dirty="0"/>
          </a:p>
          <a:p>
            <a:pPr algn="l" indent="0" marL="0">
              <a:lnSpc>
                <a:spcPct val="117000"/>
              </a:lnSpc>
              <a:spcAft>
                <a:spcPts val="850"/>
              </a:spcAft>
              <a:buNone/>
            </a:pPr>
            <a:r>
              <a:rPr lang="en-US" sz="1500" dirty="0">
                <a:solidFill>
                  <a:srgbClr val="2B0A14"/>
                </a:solidFill>
                <a:latin typeface="Chivo" pitchFamily="34" charset="0"/>
                <a:ea typeface="Chivo" pitchFamily="34" charset="-122"/>
                <a:cs typeface="Chivo" pitchFamily="34" charset="0"/>
              </a:rPr>
              <a:t>A structured mentorship network could also connect experienced leaders with younger professionals preparing for leadership roles.</a:t>
            </a:r>
            <a:endParaRPr lang="en-US" sz="1500" dirty="0"/>
          </a:p>
          <a:p>
            <a:pPr algn="l" indent="0" marL="0">
              <a:lnSpc>
                <a:spcPct val="117000"/>
              </a:lnSpc>
              <a:spcAft>
                <a:spcPts val="850"/>
              </a:spcAft>
              <a:buNone/>
            </a:pPr>
            <a:r>
              <a:rPr lang="en-US" sz="1500" dirty="0">
                <a:solidFill>
                  <a:srgbClr val="2B0A14"/>
                </a:solidFill>
                <a:latin typeface="Chivo" pitchFamily="34" charset="0"/>
                <a:ea typeface="Chivo" pitchFamily="34" charset="-122"/>
                <a:cs typeface="Chivo" pitchFamily="34" charset="0"/>
              </a:rPr>
              <a:t>Through these initiatives, SSANU women can expand their influence, strengthen professional networks and contribute to national policy development.</a:t>
            </a:r>
            <a:endParaRPr lang="en-US" sz="1500" dirty="0"/>
          </a:p>
          <a:p>
            <a:pPr algn="l" indent="0" marL="0">
              <a:lnSpc>
                <a:spcPct val="117000"/>
              </a:lnSpc>
              <a:spcAft>
                <a:spcPts val="850"/>
              </a:spcAft>
              <a:buNone/>
            </a:pPr>
            <a:r>
              <a:rPr lang="en-US" sz="1500" dirty="0">
                <a:solidFill>
                  <a:srgbClr val="2B0A14"/>
                </a:solidFill>
                <a:latin typeface="Chivo" pitchFamily="34" charset="0"/>
                <a:ea typeface="Chivo" pitchFamily="34" charset="-122"/>
                <a:cs typeface="Chivo" pitchFamily="34" charset="0"/>
              </a:rPr>
              <a:t>Your voices must be heard where decisions are made, and your expertise must help shape policies that affect women, workers and the nation at large .</a:t>
            </a:r>
            <a:endParaRPr lang="en-US" sz="1500" dirty="0"/>
          </a:p>
          <a:p>
            <a:pPr algn="l" indent="0" marL="0">
              <a:lnSpc>
                <a:spcPct val="117000"/>
              </a:lnSpc>
              <a:buNone/>
            </a:pPr>
            <a:r>
              <a:rPr lang="en-US" sz="1500" b="1" dirty="0">
                <a:solidFill>
                  <a:srgbClr val="2B0A14"/>
                </a:solidFill>
                <a:latin typeface="Chivo Bold" pitchFamily="34" charset="0"/>
                <a:ea typeface="Chivo Bold" pitchFamily="34" charset="-122"/>
                <a:cs typeface="Chivo Bold" pitchFamily="34" charset="0"/>
              </a:rPr>
              <a:t>National relevance begins when we move from identifying challenges to proposing solutions and influencing change.</a:t>
            </a:r>
            <a:endParaRPr lang="en-US" sz="1500" dirty="0"/>
          </a:p>
        </p:txBody>
      </p:sp>
      <p:sp>
        <p:nvSpPr>
          <p:cNvPr id="5" name="Shape 3"/>
          <p:cNvSpPr/>
          <p:nvPr/>
        </p:nvSpPr>
        <p:spPr>
          <a:xfrm>
            <a:off x="6089498" y="1460500"/>
            <a:ext cx="12700" cy="4978400"/>
          </a:xfrm>
          <a:prstGeom prst="rect">
            <a:avLst/>
          </a:prstGeom>
          <a:solidFill>
            <a:srgbClr val="2B0A14"/>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251119" cy="6858000"/>
          </a:xfrm>
          <a:prstGeom prst="rect">
            <a:avLst/>
          </a:prstGeom>
        </p:spPr>
      </p:pic>
      <p:sp>
        <p:nvSpPr>
          <p:cNvPr id="3" name="Text 0"/>
          <p:cNvSpPr/>
          <p:nvPr/>
        </p:nvSpPr>
        <p:spPr>
          <a:xfrm>
            <a:off x="3606710" y="346781"/>
            <a:ext cx="8229394" cy="863600"/>
          </a:xfrm>
          <a:prstGeom prst="rect">
            <a:avLst/>
          </a:prstGeom>
          <a:noFill/>
          <a:ln/>
        </p:spPr>
        <p:txBody>
          <a:bodyPr wrap="square" lIns="0" tIns="0" rIns="0" bIns="0" rtlCol="0" anchor="t">
            <a:normAutofit/>
          </a:bodyPr>
          <a:lstStyle/>
          <a:p>
            <a:pPr algn="l" indent="0" marL="0">
              <a:lnSpc>
                <a:spcPct val="83000"/>
              </a:lnSpc>
              <a:buNone/>
            </a:pPr>
            <a:r>
              <a:rPr lang="en-US" sz="3400" spc="-34" kern="100" dirty="0">
                <a:solidFill>
                  <a:srgbClr val="2B0A14"/>
                </a:solidFill>
                <a:latin typeface="Gloock" pitchFamily="34" charset="0"/>
                <a:ea typeface="Gloock" pitchFamily="34" charset="-122"/>
                <a:cs typeface="Gloock" pitchFamily="34" charset="0"/>
              </a:rPr>
              <a:t>PILLAR 5. A PRACTICAL AGENDA FOR SSANU:</a:t>
            </a:r>
            <a:endParaRPr lang="en-US" sz="3400" dirty="0"/>
          </a:p>
        </p:txBody>
      </p:sp>
      <p:sp>
        <p:nvSpPr>
          <p:cNvPr id="4" name="Text 1"/>
          <p:cNvSpPr/>
          <p:nvPr/>
        </p:nvSpPr>
        <p:spPr>
          <a:xfrm>
            <a:off x="3606710" y="1358900"/>
            <a:ext cx="8584985" cy="266700"/>
          </a:xfrm>
          <a:prstGeom prst="rect">
            <a:avLst/>
          </a:prstGeom>
          <a:noFill/>
          <a:ln/>
        </p:spPr>
        <p:txBody>
          <a:bodyPr wrap="none" lIns="0" tIns="0" rIns="0" bIns="0" rtlCol="0" anchor="t"/>
          <a:lstStyle/>
          <a:p>
            <a:pPr algn="l" indent="0" marL="0">
              <a:lnSpc>
                <a:spcPct val="117000"/>
              </a:lnSpc>
              <a:buNone/>
            </a:pPr>
            <a:r>
              <a:rPr lang="en-US" sz="1500" dirty="0">
                <a:solidFill>
                  <a:srgbClr val="2B0A14"/>
                </a:solidFill>
                <a:latin typeface="Chivo" pitchFamily="34" charset="0"/>
                <a:ea typeface="Chivo" pitchFamily="34" charset="-122"/>
                <a:cs typeface="Chivo" pitchFamily="34" charset="0"/>
              </a:rPr>
              <a:t>To translate this theme into measurable progress, I wish to propose five actions:</a:t>
            </a:r>
            <a:endParaRPr lang="en-US" sz="1500" dirty="0"/>
          </a:p>
        </p:txBody>
      </p:sp>
      <p:sp>
        <p:nvSpPr>
          <p:cNvPr id="5" name="Text 2"/>
          <p:cNvSpPr/>
          <p:nvPr/>
        </p:nvSpPr>
        <p:spPr>
          <a:xfrm>
            <a:off x="3606710" y="1797050"/>
            <a:ext cx="8229394" cy="2857500"/>
          </a:xfrm>
          <a:prstGeom prst="rect">
            <a:avLst/>
          </a:prstGeom>
          <a:noFill/>
          <a:ln/>
        </p:spPr>
        <p:txBody>
          <a:bodyPr wrap="square" lIns="0" tIns="0" rIns="0" bIns="0" rtlCol="0" anchor="t">
            <a:normAutofit/>
          </a:bodyPr>
          <a:lstStyle/>
          <a:p>
            <a:pPr algn="l" marL="304800" indent="-304800">
              <a:lnSpc>
                <a:spcPct val="117000"/>
              </a:lnSpc>
              <a:buSzPct val="100000"/>
              <a:buFont typeface="+mj-lt"/>
              <a:buAutoNum type="arabicPeriod" startAt="1"/>
            </a:pPr>
            <a:r>
              <a:rPr lang="en-US" sz="1500" dirty="0">
                <a:solidFill>
                  <a:srgbClr val="2B0A14"/>
                </a:solidFill>
                <a:latin typeface="Chivo" pitchFamily="34" charset="0"/>
                <a:ea typeface="Chivo" pitchFamily="34" charset="-122"/>
                <a:cs typeface="Chivo" pitchFamily="34" charset="0"/>
              </a:rPr>
              <a:t>To promote women's wellness by integrating physical and mental health awareness, preventive healthcare, and financial literacy into union programmes.</a:t>
            </a:r>
            <a:endParaRPr lang="en-US" sz="1500" dirty="0"/>
          </a:p>
          <a:p>
            <a:pPr algn="l" marL="304800" indent="-304800">
              <a:lnSpc>
                <a:spcPct val="117000"/>
              </a:lnSpc>
              <a:buSzPct val="100000"/>
              <a:buFont typeface="+mj-lt"/>
              <a:buAutoNum type="arabicPeriod" startAt="2"/>
            </a:pPr>
            <a:r>
              <a:rPr lang="en-US" sz="1500" dirty="0">
                <a:solidFill>
                  <a:srgbClr val="2B0A14"/>
                </a:solidFill>
                <a:latin typeface="Chivo" pitchFamily="34" charset="0"/>
                <a:ea typeface="Chivo" pitchFamily="34" charset="-122"/>
                <a:cs typeface="Chivo" pitchFamily="34" charset="0"/>
              </a:rPr>
              <a:t>To strengthen leadership development by providing regular training in negotiation, communication, digital skills, and strategic management.</a:t>
            </a:r>
            <a:endParaRPr lang="en-US" sz="1500" dirty="0"/>
          </a:p>
          <a:p>
            <a:pPr algn="l" marL="304800" indent="-304800">
              <a:lnSpc>
                <a:spcPct val="117000"/>
              </a:lnSpc>
              <a:buSzPct val="100000"/>
              <a:buFont typeface="+mj-lt"/>
              <a:buAutoNum type="arabicPeriod" startAt="3"/>
            </a:pPr>
            <a:r>
              <a:rPr lang="en-US" sz="1500" dirty="0">
                <a:solidFill>
                  <a:srgbClr val="2B0A14"/>
                </a:solidFill>
                <a:latin typeface="Chivo" pitchFamily="34" charset="0"/>
                <a:ea typeface="Chivo" pitchFamily="34" charset="-122"/>
                <a:cs typeface="Chivo" pitchFamily="34" charset="0"/>
              </a:rPr>
              <a:t>To institutionalize mentorship by connecting experienced women leaders with emerging professionals and aspiring union executives.</a:t>
            </a:r>
            <a:endParaRPr lang="en-US" sz="1500" dirty="0"/>
          </a:p>
          <a:p>
            <a:pPr algn="l" marL="304800" indent="-304800">
              <a:lnSpc>
                <a:spcPct val="117000"/>
              </a:lnSpc>
              <a:buSzPct val="100000"/>
              <a:buFont typeface="+mj-lt"/>
              <a:buAutoNum type="arabicPeriod" startAt="4"/>
            </a:pPr>
            <a:r>
              <a:rPr lang="en-US" sz="1500" dirty="0">
                <a:solidFill>
                  <a:srgbClr val="2B0A14"/>
                </a:solidFill>
                <a:latin typeface="Chivo" pitchFamily="34" charset="0"/>
                <a:ea typeface="Chivo" pitchFamily="34" charset="-122"/>
                <a:cs typeface="Chivo" pitchFamily="34" charset="0"/>
              </a:rPr>
              <a:t>To promote inclusive representation by creating more opportunities for women to participate in decision-making, negotiations, and executive leadership.</a:t>
            </a:r>
            <a:endParaRPr lang="en-US" sz="1500" dirty="0"/>
          </a:p>
          <a:p>
            <a:pPr algn="l" marL="304800" indent="-304800">
              <a:lnSpc>
                <a:spcPct val="117000"/>
              </a:lnSpc>
              <a:buSzPct val="100000"/>
              <a:buFont typeface="+mj-lt"/>
              <a:buAutoNum type="arabicPeriod" startAt="5"/>
            </a:pPr>
            <a:r>
              <a:rPr lang="en-US" sz="1500" dirty="0">
                <a:solidFill>
                  <a:srgbClr val="2B0A14"/>
                </a:solidFill>
                <a:latin typeface="Chivo" pitchFamily="34" charset="0"/>
                <a:ea typeface="Chivo" pitchFamily="34" charset="-122"/>
                <a:cs typeface="Chivo" pitchFamily="34" charset="0"/>
              </a:rPr>
              <a:t>To expand advocacy and partnerships through engaging relevant institutions and organizations to advance women's welfare, leadership, and policy influence.</a:t>
            </a:r>
            <a:endParaRPr lang="en-US" sz="1500" dirty="0"/>
          </a:p>
        </p:txBody>
      </p:sp>
      <p:sp>
        <p:nvSpPr>
          <p:cNvPr id="6" name="Text 3"/>
          <p:cNvSpPr/>
          <p:nvPr/>
        </p:nvSpPr>
        <p:spPr>
          <a:xfrm>
            <a:off x="3606710" y="4826000"/>
            <a:ext cx="8229394" cy="1238250"/>
          </a:xfrm>
          <a:prstGeom prst="rect">
            <a:avLst/>
          </a:prstGeom>
          <a:noFill/>
          <a:ln/>
        </p:spPr>
        <p:txBody>
          <a:bodyPr wrap="square" lIns="0" tIns="0" rIns="0" bIns="0" rtlCol="0" anchor="t">
            <a:normAutofit/>
          </a:bodyPr>
          <a:lstStyle/>
          <a:p>
            <a:pPr algn="l" indent="0" marL="0">
              <a:lnSpc>
                <a:spcPct val="117000"/>
              </a:lnSpc>
              <a:spcAft>
                <a:spcPts val="1300"/>
              </a:spcAft>
              <a:buNone/>
            </a:pPr>
            <a:r>
              <a:rPr lang="en-US" sz="1500" dirty="0">
                <a:solidFill>
                  <a:srgbClr val="2B0A14"/>
                </a:solidFill>
                <a:latin typeface="Chivo" pitchFamily="34" charset="0"/>
                <a:ea typeface="Chivo" pitchFamily="34" charset="-122"/>
                <a:cs typeface="Chivo" pitchFamily="34" charset="0"/>
              </a:rPr>
              <a:t>These actions should have clear targets, timelines, and mechanisms for monitoring progress.</a:t>
            </a:r>
            <a:endParaRPr lang="en-US" sz="1500" dirty="0"/>
          </a:p>
          <a:p>
            <a:pPr algn="l" indent="0" marL="0">
              <a:lnSpc>
                <a:spcPct val="117000"/>
              </a:lnSpc>
              <a:buNone/>
            </a:pPr>
            <a:r>
              <a:rPr lang="en-US" sz="1500" b="1" dirty="0">
                <a:solidFill>
                  <a:srgbClr val="2B0A14"/>
                </a:solidFill>
                <a:latin typeface="Chivo Bold" pitchFamily="34" charset="0"/>
                <a:ea typeface="Chivo Bold" pitchFamily="34" charset="-122"/>
                <a:cs typeface="Chivo Bold" pitchFamily="34" charset="0"/>
              </a:rPr>
              <a:t>Distinguished Ladies and Gentlemen, the success of this conference will not be measured by the quality of our discussions alone, but by the changes, we achieve afterwards.</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58786" y="499181"/>
            <a:ext cx="11074123" cy="431800"/>
          </a:xfrm>
          <a:prstGeom prst="rect">
            <a:avLst/>
          </a:prstGeom>
          <a:noFill/>
          <a:ln/>
        </p:spPr>
        <p:txBody>
          <a:bodyPr wrap="none" lIns="0" tIns="0" rIns="0" bIns="0" rtlCol="0" anchor="t"/>
          <a:lstStyle/>
          <a:p>
            <a:pPr algn="l" indent="0" marL="0">
              <a:lnSpc>
                <a:spcPct val="83000"/>
              </a:lnSpc>
              <a:buNone/>
            </a:pPr>
            <a:r>
              <a:rPr lang="en-US" sz="3400" spc="-34" kern="100" dirty="0">
                <a:solidFill>
                  <a:srgbClr val="2B0A14"/>
                </a:solidFill>
                <a:latin typeface="Gloock" pitchFamily="34" charset="0"/>
                <a:ea typeface="Gloock" pitchFamily="34" charset="-122"/>
                <a:cs typeface="Gloock" pitchFamily="34" charset="0"/>
              </a:rPr>
              <a:t>PILLAR 6. THE CHARGE:</a:t>
            </a:r>
            <a:endParaRPr lang="en-US" sz="3400" dirty="0"/>
          </a:p>
        </p:txBody>
      </p:sp>
      <p:sp>
        <p:nvSpPr>
          <p:cNvPr id="3" name="Text 1"/>
          <p:cNvSpPr/>
          <p:nvPr/>
        </p:nvSpPr>
        <p:spPr>
          <a:xfrm>
            <a:off x="558786" y="1079500"/>
            <a:ext cx="11632909" cy="266700"/>
          </a:xfrm>
          <a:prstGeom prst="rect">
            <a:avLst/>
          </a:prstGeom>
          <a:noFill/>
          <a:ln/>
        </p:spPr>
        <p:txBody>
          <a:bodyPr wrap="none" lIns="0" tIns="0" rIns="0" bIns="0" rtlCol="0" anchor="t"/>
          <a:lstStyle/>
          <a:p>
            <a:pPr algn="l" indent="0" marL="0">
              <a:lnSpc>
                <a:spcPct val="117000"/>
              </a:lnSpc>
              <a:buNone/>
            </a:pPr>
            <a:r>
              <a:rPr lang="en-US" sz="1500" dirty="0">
                <a:solidFill>
                  <a:srgbClr val="2B0A14"/>
                </a:solidFill>
                <a:latin typeface="Chivo" pitchFamily="34" charset="0"/>
                <a:ea typeface="Chivo" pitchFamily="34" charset="-122"/>
                <a:cs typeface="Chivo" pitchFamily="34" charset="0"/>
              </a:rPr>
              <a:t>As I conclude, permit me to leave SSANU women with these clear messages:</a:t>
            </a:r>
            <a:endParaRPr lang="en-US" sz="1500" dirty="0"/>
          </a:p>
        </p:txBody>
      </p:sp>
      <p:sp>
        <p:nvSpPr>
          <p:cNvPr id="4" name="Text 2"/>
          <p:cNvSpPr/>
          <p:nvPr/>
        </p:nvSpPr>
        <p:spPr>
          <a:xfrm>
            <a:off x="558786" y="1619250"/>
            <a:ext cx="3564344" cy="800100"/>
          </a:xfrm>
          <a:prstGeom prst="rect">
            <a:avLst/>
          </a:prstGeom>
          <a:noFill/>
          <a:ln/>
        </p:spPr>
        <p:txBody>
          <a:bodyPr wrap="square" lIns="0" tIns="0" rIns="0" bIns="0" rtlCol="0" anchor="t">
            <a:normAutofit/>
          </a:bodyPr>
          <a:lstStyle/>
          <a:p>
            <a:pPr algn="l" indent="0" marL="0">
              <a:lnSpc>
                <a:spcPct val="117000"/>
              </a:lnSpc>
              <a:buNone/>
            </a:pPr>
            <a:r>
              <a:rPr lang="en-US" sz="1500" b="1" dirty="0">
                <a:solidFill>
                  <a:srgbClr val="2B0A14"/>
                </a:solidFill>
                <a:latin typeface="Chivo Bold" pitchFamily="34" charset="0"/>
                <a:ea typeface="Chivo Bold" pitchFamily="34" charset="-122"/>
                <a:cs typeface="Chivo Bold" pitchFamily="34" charset="0"/>
              </a:rPr>
              <a:t>Be Healthy.</a:t>
            </a:r>
            <a:pPr algn="l" indent="0" marL="0">
              <a:lnSpc>
                <a:spcPct val="117000"/>
              </a:lnSpc>
              <a:buNone/>
            </a:pPr>
            <a:r>
              <a:rPr lang="en-US" sz="1500" dirty="0">
                <a:solidFill>
                  <a:srgbClr val="2B0A14"/>
                </a:solidFill>
                <a:latin typeface="Chivo" pitchFamily="34" charset="0"/>
                <a:ea typeface="Chivo" pitchFamily="34" charset="-122"/>
                <a:cs typeface="Chivo" pitchFamily="34" charset="0"/>
              </a:rPr>
              <a:t> Prioritize your physical, mental, emotional, and financial well-being.</a:t>
            </a:r>
            <a:endParaRPr lang="en-US" sz="1500" dirty="0"/>
          </a:p>
        </p:txBody>
      </p:sp>
      <p:sp>
        <p:nvSpPr>
          <p:cNvPr id="5" name="Text 3"/>
          <p:cNvSpPr/>
          <p:nvPr/>
        </p:nvSpPr>
        <p:spPr>
          <a:xfrm>
            <a:off x="4377124" y="1619250"/>
            <a:ext cx="3437348" cy="1066800"/>
          </a:xfrm>
          <a:prstGeom prst="rect">
            <a:avLst/>
          </a:prstGeom>
          <a:noFill/>
          <a:ln/>
        </p:spPr>
        <p:txBody>
          <a:bodyPr wrap="square" lIns="0" tIns="0" rIns="0" bIns="0" rtlCol="0" anchor="t">
            <a:normAutofit/>
          </a:bodyPr>
          <a:lstStyle/>
          <a:p>
            <a:pPr algn="l" indent="0" marL="0">
              <a:lnSpc>
                <a:spcPct val="117000"/>
              </a:lnSpc>
              <a:buNone/>
            </a:pPr>
            <a:r>
              <a:rPr lang="en-US" sz="1500" b="1" dirty="0">
                <a:solidFill>
                  <a:srgbClr val="2B0A14"/>
                </a:solidFill>
                <a:latin typeface="Chivo Bold" pitchFamily="34" charset="0"/>
                <a:ea typeface="Chivo Bold" pitchFamily="34" charset="-122"/>
                <a:cs typeface="Chivo Bold" pitchFamily="34" charset="0"/>
              </a:rPr>
              <a:t>Be Skilled.</a:t>
            </a:r>
            <a:pPr algn="l" indent="0" marL="0">
              <a:lnSpc>
                <a:spcPct val="117000"/>
              </a:lnSpc>
              <a:buNone/>
            </a:pPr>
            <a:r>
              <a:rPr lang="en-US" sz="1500" dirty="0">
                <a:solidFill>
                  <a:srgbClr val="2B0A14"/>
                </a:solidFill>
                <a:latin typeface="Chivo" pitchFamily="34" charset="0"/>
                <a:ea typeface="Chivo" pitchFamily="34" charset="-122"/>
                <a:cs typeface="Chivo" pitchFamily="34" charset="0"/>
              </a:rPr>
              <a:t> Invest in continuous learning and develop the competencies required for leadership.</a:t>
            </a:r>
            <a:endParaRPr lang="en-US" sz="1500" dirty="0"/>
          </a:p>
        </p:txBody>
      </p:sp>
      <p:sp>
        <p:nvSpPr>
          <p:cNvPr id="6" name="Text 4"/>
          <p:cNvSpPr/>
          <p:nvPr/>
        </p:nvSpPr>
        <p:spPr>
          <a:xfrm>
            <a:off x="8068465" y="1619250"/>
            <a:ext cx="3564444" cy="800100"/>
          </a:xfrm>
          <a:prstGeom prst="rect">
            <a:avLst/>
          </a:prstGeom>
          <a:noFill/>
          <a:ln/>
        </p:spPr>
        <p:txBody>
          <a:bodyPr wrap="square" lIns="0" tIns="0" rIns="0" bIns="0" rtlCol="0" anchor="t">
            <a:normAutofit/>
          </a:bodyPr>
          <a:lstStyle/>
          <a:p>
            <a:pPr algn="l" indent="0" marL="0">
              <a:lnSpc>
                <a:spcPct val="117000"/>
              </a:lnSpc>
              <a:buNone/>
            </a:pPr>
            <a:r>
              <a:rPr lang="en-US" sz="1500" b="1" dirty="0">
                <a:solidFill>
                  <a:srgbClr val="2B0A14"/>
                </a:solidFill>
                <a:latin typeface="Chivo Bold" pitchFamily="34" charset="0"/>
                <a:ea typeface="Chivo Bold" pitchFamily="34" charset="-122"/>
                <a:cs typeface="Chivo Bold" pitchFamily="34" charset="0"/>
              </a:rPr>
              <a:t>Be United.</a:t>
            </a:r>
            <a:pPr algn="l" indent="0" marL="0">
              <a:lnSpc>
                <a:spcPct val="117000"/>
              </a:lnSpc>
              <a:buNone/>
            </a:pPr>
            <a:r>
              <a:rPr lang="en-US" sz="1500" dirty="0">
                <a:solidFill>
                  <a:srgbClr val="2B0A14"/>
                </a:solidFill>
                <a:latin typeface="Chivo" pitchFamily="34" charset="0"/>
                <a:ea typeface="Chivo" pitchFamily="34" charset="-122"/>
                <a:cs typeface="Chivo" pitchFamily="34" charset="0"/>
              </a:rPr>
              <a:t> Support one another, share opportunities, and pursue common goals.</a:t>
            </a:r>
            <a:endParaRPr lang="en-US" sz="1500" dirty="0"/>
          </a:p>
        </p:txBody>
      </p:sp>
      <p:sp>
        <p:nvSpPr>
          <p:cNvPr id="7" name="Text 5"/>
          <p:cNvSpPr/>
          <p:nvPr/>
        </p:nvSpPr>
        <p:spPr>
          <a:xfrm>
            <a:off x="558786" y="2889250"/>
            <a:ext cx="5410065" cy="533400"/>
          </a:xfrm>
          <a:prstGeom prst="rect">
            <a:avLst/>
          </a:prstGeom>
          <a:noFill/>
          <a:ln/>
        </p:spPr>
        <p:txBody>
          <a:bodyPr wrap="square" lIns="0" tIns="0" rIns="0" bIns="0" rtlCol="0" anchor="t">
            <a:normAutofit/>
          </a:bodyPr>
          <a:lstStyle/>
          <a:p>
            <a:pPr algn="l" indent="0" marL="0">
              <a:lnSpc>
                <a:spcPct val="117000"/>
              </a:lnSpc>
              <a:buNone/>
            </a:pPr>
            <a:r>
              <a:rPr lang="en-US" sz="1500" b="1" dirty="0">
                <a:solidFill>
                  <a:srgbClr val="2B0A14"/>
                </a:solidFill>
                <a:latin typeface="Chivo Bold" pitchFamily="34" charset="0"/>
                <a:ea typeface="Chivo Bold" pitchFamily="34" charset="-122"/>
                <a:cs typeface="Chivo Bold" pitchFamily="34" charset="0"/>
              </a:rPr>
              <a:t>Be Visible.</a:t>
            </a:r>
            <a:pPr algn="l" indent="0" marL="0">
              <a:lnSpc>
                <a:spcPct val="117000"/>
              </a:lnSpc>
              <a:buNone/>
            </a:pPr>
            <a:r>
              <a:rPr lang="en-US" sz="1500" dirty="0">
                <a:solidFill>
                  <a:srgbClr val="2B0A14"/>
                </a:solidFill>
                <a:latin typeface="Chivo" pitchFamily="34" charset="0"/>
                <a:ea typeface="Chivo" pitchFamily="34" charset="-122"/>
                <a:cs typeface="Chivo" pitchFamily="34" charset="0"/>
              </a:rPr>
              <a:t> Participate actively, express your ideas, and demonstrate the value you bring.</a:t>
            </a:r>
            <a:endParaRPr lang="en-US" sz="1500" dirty="0"/>
          </a:p>
        </p:txBody>
      </p:sp>
      <p:sp>
        <p:nvSpPr>
          <p:cNvPr id="8" name="Text 6"/>
          <p:cNvSpPr/>
          <p:nvPr/>
        </p:nvSpPr>
        <p:spPr>
          <a:xfrm>
            <a:off x="6222844" y="2889250"/>
            <a:ext cx="5410065" cy="800100"/>
          </a:xfrm>
          <a:prstGeom prst="rect">
            <a:avLst/>
          </a:prstGeom>
          <a:noFill/>
          <a:ln/>
        </p:spPr>
        <p:txBody>
          <a:bodyPr wrap="square" lIns="0" tIns="0" rIns="0" bIns="0" rtlCol="0" anchor="t">
            <a:normAutofit/>
          </a:bodyPr>
          <a:lstStyle/>
          <a:p>
            <a:pPr algn="l" indent="0" marL="0">
              <a:lnSpc>
                <a:spcPct val="117000"/>
              </a:lnSpc>
              <a:buNone/>
            </a:pPr>
            <a:r>
              <a:rPr lang="en-US" sz="1500" b="1" dirty="0">
                <a:solidFill>
                  <a:srgbClr val="2B0A14"/>
                </a:solidFill>
                <a:latin typeface="Chivo Bold" pitchFamily="34" charset="0"/>
                <a:ea typeface="Chivo Bold" pitchFamily="34" charset="-122"/>
                <a:cs typeface="Chivo Bold" pitchFamily="34" charset="0"/>
              </a:rPr>
              <a:t>Be Ready to Lead.</a:t>
            </a:r>
            <a:pPr algn="l" indent="0" marL="0">
              <a:lnSpc>
                <a:spcPct val="117000"/>
              </a:lnSpc>
              <a:buNone/>
            </a:pPr>
            <a:r>
              <a:rPr lang="en-US" sz="1500" dirty="0">
                <a:solidFill>
                  <a:srgbClr val="2B0A14"/>
                </a:solidFill>
                <a:latin typeface="Chivo" pitchFamily="34" charset="0"/>
                <a:ea typeface="Chivo" pitchFamily="34" charset="-122"/>
                <a:cs typeface="Chivo" pitchFamily="34" charset="0"/>
              </a:rPr>
              <a:t> Prepare for responsibility, seek opportunities, and lead with competence, integrity and confidence.</a:t>
            </a:r>
            <a:endParaRPr lang="en-US" sz="1500" dirty="0"/>
          </a:p>
        </p:txBody>
      </p:sp>
      <p:sp>
        <p:nvSpPr>
          <p:cNvPr id="9" name="Text 7"/>
          <p:cNvSpPr/>
          <p:nvPr/>
        </p:nvSpPr>
        <p:spPr>
          <a:xfrm>
            <a:off x="558786" y="3962400"/>
            <a:ext cx="11074123" cy="1238250"/>
          </a:xfrm>
          <a:prstGeom prst="rect">
            <a:avLst/>
          </a:prstGeom>
          <a:noFill/>
          <a:ln/>
        </p:spPr>
        <p:txBody>
          <a:bodyPr wrap="square" lIns="0" tIns="0" rIns="0" bIns="0" rtlCol="0" anchor="t">
            <a:normAutofit/>
          </a:bodyPr>
          <a:lstStyle/>
          <a:p>
            <a:pPr algn="l" indent="0" marL="0">
              <a:lnSpc>
                <a:spcPct val="117000"/>
              </a:lnSpc>
              <a:spcAft>
                <a:spcPts val="1300"/>
              </a:spcAft>
              <a:buNone/>
            </a:pPr>
            <a:r>
              <a:rPr lang="en-US" sz="1500" dirty="0">
                <a:solidFill>
                  <a:srgbClr val="2B0A14"/>
                </a:solidFill>
                <a:latin typeface="Chivo" pitchFamily="34" charset="0"/>
                <a:ea typeface="Chivo" pitchFamily="34" charset="-122"/>
                <a:cs typeface="Chivo" pitchFamily="34" charset="0"/>
              </a:rPr>
              <a:t>I encourage every participant to identify one practical action to take after this conference—whether improving personal wellbeing, acquiring a new skill, mentoring an aspiring leader or advocating for greater women's representation.</a:t>
            </a:r>
            <a:endParaRPr lang="en-US" sz="1500" dirty="0"/>
          </a:p>
          <a:p>
            <a:pPr algn="l" indent="0" marL="0">
              <a:lnSpc>
                <a:spcPct val="117000"/>
              </a:lnSpc>
              <a:buNone/>
            </a:pPr>
            <a:r>
              <a:rPr lang="en-US" sz="1500" dirty="0">
                <a:solidFill>
                  <a:srgbClr val="2B0A14"/>
                </a:solidFill>
                <a:latin typeface="Chivo" pitchFamily="34" charset="0"/>
                <a:ea typeface="Chivo" pitchFamily="34" charset="-122"/>
                <a:cs typeface="Chivo" pitchFamily="34" charset="0"/>
              </a:rPr>
              <a:t>Imagine the impact if every woman here commits to helping another woman to advance. Such deliberate actions, multiplied across SSANU's structures, can transform the union's leadership landscape.</a:t>
            </a:r>
            <a:endParaRPr lang="en-US" sz="1500" dirty="0"/>
          </a:p>
        </p:txBody>
      </p:sp>
      <p:sp>
        <p:nvSpPr>
          <p:cNvPr id="10" name="Shape 8"/>
          <p:cNvSpPr/>
          <p:nvPr/>
        </p:nvSpPr>
        <p:spPr>
          <a:xfrm>
            <a:off x="558786" y="5418138"/>
            <a:ext cx="11074123" cy="31651"/>
          </a:xfrm>
          <a:prstGeom prst="roundRect">
            <a:avLst>
              <a:gd name="adj" fmla="val 49998"/>
            </a:avLst>
          </a:prstGeom>
          <a:solidFill>
            <a:srgbClr val="2B0A14"/>
          </a:solidFill>
          <a:ln/>
        </p:spPr>
      </p:sp>
      <p:sp>
        <p:nvSpPr>
          <p:cNvPr id="11" name="Text 9"/>
          <p:cNvSpPr/>
          <p:nvPr/>
        </p:nvSpPr>
        <p:spPr>
          <a:xfrm>
            <a:off x="558786" y="5667375"/>
            <a:ext cx="11074123" cy="533400"/>
          </a:xfrm>
          <a:prstGeom prst="rect">
            <a:avLst/>
          </a:prstGeom>
          <a:noFill/>
          <a:ln/>
        </p:spPr>
        <p:txBody>
          <a:bodyPr wrap="square" lIns="0" tIns="0" rIns="0" bIns="0" rtlCol="0" anchor="t">
            <a:normAutofit/>
          </a:bodyPr>
          <a:lstStyle/>
          <a:p>
            <a:pPr algn="l" indent="0" marL="0">
              <a:lnSpc>
                <a:spcPct val="117000"/>
              </a:lnSpc>
              <a:buNone/>
            </a:pPr>
            <a:r>
              <a:rPr lang="en-US" sz="1500" b="1" dirty="0">
                <a:solidFill>
                  <a:srgbClr val="2B0A14"/>
                </a:solidFill>
                <a:latin typeface="Chivo Bold" pitchFamily="34" charset="0"/>
                <a:ea typeface="Chivo Bold" pitchFamily="34" charset="-122"/>
                <a:cs typeface="Chivo Bold" pitchFamily="34" charset="0"/>
              </a:rPr>
              <a:t>Let us remember that leadership is not defined by titles alone. It is reflected in the decisions we make, the people we empower and the institutions we strengthen.</a:t>
            </a:r>
            <a:endParaRPr lang="en-US" sz="1500" dirty="0"/>
          </a:p>
        </p:txBody>
      </p:sp>
      <p:sp>
        <p:nvSpPr>
          <p:cNvPr id="12" name="Shape 10"/>
          <p:cNvSpPr/>
          <p:nvPr/>
        </p:nvSpPr>
        <p:spPr>
          <a:xfrm>
            <a:off x="4243777" y="1517650"/>
            <a:ext cx="12700" cy="1270000"/>
          </a:xfrm>
          <a:prstGeom prst="rect">
            <a:avLst/>
          </a:prstGeom>
          <a:solidFill>
            <a:srgbClr val="2B0A14"/>
          </a:solidFill>
          <a:ln/>
        </p:spPr>
      </p:sp>
      <p:sp>
        <p:nvSpPr>
          <p:cNvPr id="13" name="Shape 11"/>
          <p:cNvSpPr/>
          <p:nvPr/>
        </p:nvSpPr>
        <p:spPr>
          <a:xfrm>
            <a:off x="7935119" y="1517650"/>
            <a:ext cx="12700" cy="1270000"/>
          </a:xfrm>
          <a:prstGeom prst="rect">
            <a:avLst/>
          </a:prstGeom>
          <a:solidFill>
            <a:srgbClr val="2B0A14"/>
          </a:solidFill>
          <a:ln/>
        </p:spPr>
      </p:sp>
      <p:sp>
        <p:nvSpPr>
          <p:cNvPr id="14" name="Shape 12"/>
          <p:cNvSpPr/>
          <p:nvPr/>
        </p:nvSpPr>
        <p:spPr>
          <a:xfrm>
            <a:off x="558786" y="2781300"/>
            <a:ext cx="5537061" cy="12700"/>
          </a:xfrm>
          <a:prstGeom prst="rect">
            <a:avLst/>
          </a:prstGeom>
          <a:solidFill>
            <a:srgbClr val="2B0A14"/>
          </a:solidFill>
          <a:ln/>
        </p:spPr>
      </p:sp>
      <p:sp>
        <p:nvSpPr>
          <p:cNvPr id="15" name="Shape 13"/>
          <p:cNvSpPr/>
          <p:nvPr/>
        </p:nvSpPr>
        <p:spPr>
          <a:xfrm>
            <a:off x="6089498" y="2787650"/>
            <a:ext cx="12700" cy="1003300"/>
          </a:xfrm>
          <a:prstGeom prst="rect">
            <a:avLst/>
          </a:prstGeom>
          <a:solidFill>
            <a:srgbClr val="2B0A14"/>
          </a:solidFill>
          <a:ln/>
        </p:spPr>
      </p:sp>
      <p:sp>
        <p:nvSpPr>
          <p:cNvPr id="16" name="Shape 14"/>
          <p:cNvSpPr/>
          <p:nvPr/>
        </p:nvSpPr>
        <p:spPr>
          <a:xfrm>
            <a:off x="6095848" y="2781300"/>
            <a:ext cx="5537061" cy="12700"/>
          </a:xfrm>
          <a:prstGeom prst="rect">
            <a:avLst/>
          </a:prstGeom>
          <a:solidFill>
            <a:srgbClr val="2B0A14"/>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55591" y="346781"/>
            <a:ext cx="7823004" cy="431800"/>
          </a:xfrm>
          <a:prstGeom prst="rect">
            <a:avLst/>
          </a:prstGeom>
          <a:noFill/>
          <a:ln/>
        </p:spPr>
        <p:txBody>
          <a:bodyPr wrap="none" lIns="0" tIns="0" rIns="0" bIns="0" rtlCol="0" anchor="t"/>
          <a:lstStyle/>
          <a:p>
            <a:pPr algn="l" indent="0" marL="0">
              <a:lnSpc>
                <a:spcPct val="83000"/>
              </a:lnSpc>
              <a:buNone/>
            </a:pPr>
            <a:r>
              <a:rPr lang="en-US" sz="3400" spc="-34" kern="100" dirty="0">
                <a:solidFill>
                  <a:srgbClr val="2B0A14"/>
                </a:solidFill>
                <a:latin typeface="Gloock" pitchFamily="34" charset="0"/>
                <a:ea typeface="Gloock" pitchFamily="34" charset="-122"/>
                <a:cs typeface="Gloock" pitchFamily="34" charset="0"/>
              </a:rPr>
              <a:t>IN CONCLUSION,</a:t>
            </a:r>
            <a:endParaRPr lang="en-US" sz="3400" dirty="0"/>
          </a:p>
        </p:txBody>
      </p:sp>
      <p:sp>
        <p:nvSpPr>
          <p:cNvPr id="3" name="Text 1"/>
          <p:cNvSpPr/>
          <p:nvPr/>
        </p:nvSpPr>
        <p:spPr>
          <a:xfrm>
            <a:off x="355591" y="927100"/>
            <a:ext cx="7823004" cy="5531048"/>
          </a:xfrm>
          <a:prstGeom prst="rect">
            <a:avLst/>
          </a:prstGeom>
          <a:noFill/>
          <a:ln/>
        </p:spPr>
        <p:txBody>
          <a:bodyPr wrap="square" lIns="0" tIns="0" rIns="0" bIns="0" rtlCol="0" anchor="t">
            <a:normAutofit/>
          </a:bodyPr>
          <a:lstStyle/>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Distinguished ladies and gentlemen, the message of this conference is clear: healthy women strengthen unions, prepared women advance leadership, and influential women contribute to national development.</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We cannot build a strong union while neglecting women's well-being. We cannot achieve inclusive leadership without capacity building and equal opportunities. Neither can we attain national relevance without engaging beyond our immediate professional environment.</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Let this conference mark a shift from participation to influence, from support roles to strategic leadership, and from individual advancement to collective impact.</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To the women of SSANU, I say: your well-being matters, your contributions count, and your leadership is needed.</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Let us build a union where women participate meaningfully, influence decisions, and lead with distinction. Let us also position SSANU women as credible voices in national affairs and partners in Nigeria's development.</a:t>
            </a:r>
            <a:endParaRPr lang="en-US" sz="1300" dirty="0"/>
          </a:p>
          <a:p>
            <a:pPr algn="l" indent="0" marL="0">
              <a:lnSpc>
                <a:spcPct val="117000"/>
              </a:lnSpc>
              <a:spcAft>
                <a:spcPts val="1300"/>
              </a:spcAft>
              <a:buNone/>
            </a:pPr>
            <a:r>
              <a:rPr lang="en-US" sz="1300" b="1" dirty="0">
                <a:solidFill>
                  <a:srgbClr val="2B0A14"/>
                </a:solidFill>
                <a:latin typeface="Chivo Bold" pitchFamily="34" charset="0"/>
                <a:ea typeface="Chivo Bold" pitchFamily="34" charset="-122"/>
                <a:cs typeface="Chivo Bold" pitchFamily="34" charset="0"/>
              </a:rPr>
              <a:t>Be Healthy. Be Skilled. Be United. Be Visible. Be Ready to Lead.</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I wish you fruitful deliberations and a successful 2026 SSANU National Annual Women's Conference.</a:t>
            </a:r>
            <a:endParaRPr lang="en-US" sz="1300" dirty="0"/>
          </a:p>
          <a:p>
            <a:pPr algn="l" indent="0" marL="0">
              <a:lnSpc>
                <a:spcPct val="117000"/>
              </a:lnSpc>
              <a:spcAft>
                <a:spcPts val="1300"/>
              </a:spcAft>
              <a:buNone/>
            </a:pPr>
            <a:r>
              <a:rPr lang="en-US" sz="1300" dirty="0">
                <a:solidFill>
                  <a:srgbClr val="2B0A14"/>
                </a:solidFill>
                <a:latin typeface="Chivo" pitchFamily="34" charset="0"/>
                <a:ea typeface="Chivo" pitchFamily="34" charset="-122"/>
                <a:cs typeface="Chivo" pitchFamily="34" charset="0"/>
              </a:rPr>
              <a:t>Thank you.</a:t>
            </a:r>
            <a:endParaRPr lang="en-US" sz="1300" dirty="0"/>
          </a:p>
          <a:p>
            <a:pPr algn="l" indent="0" marL="0">
              <a:lnSpc>
                <a:spcPct val="117000"/>
              </a:lnSpc>
              <a:buNone/>
            </a:pPr>
            <a:r>
              <a:rPr lang="en-US" sz="1300" b="1" dirty="0">
                <a:solidFill>
                  <a:srgbClr val="2B0A14"/>
                </a:solidFill>
                <a:latin typeface="Chivo Bold" pitchFamily="34" charset="0"/>
                <a:ea typeface="Chivo Bold" pitchFamily="34" charset="-122"/>
                <a:cs typeface="Chivo Bold" pitchFamily="34" charset="0"/>
              </a:rPr>
              <a:t>God bless SSANU. God bless the women of Nigeria. God bless the Federal Republic of Nigeria.</a:t>
            </a:r>
            <a:endParaRPr lang="en-US" sz="1300" dirty="0"/>
          </a:p>
        </p:txBody>
      </p:sp>
      <p:pic>
        <p:nvPicPr>
          <p:cNvPr id="4" name="Image 0" descr="preencoded.png">    </p:cNvPr>
          <p:cNvPicPr>
            <a:picLocks noChangeAspect="1"/>
          </p:cNvPicPr>
          <p:nvPr/>
        </p:nvPicPr>
        <p:blipFill>
          <a:blip r:embed="rId1"/>
          <a:stretch>
            <a:fillRect/>
          </a:stretch>
        </p:blipFill>
        <p:spPr>
          <a:xfrm>
            <a:off x="8534187" y="0"/>
            <a:ext cx="3657509"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2026-10-27T10:46:34Z</dcterms:created>
  <dcterms:modified xsi:type="dcterms:W3CDTF">2026-10-27T10:46:34Z</dcterms:modified>
</cp:coreProperties>
</file>